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2" r:id="rId1"/>
  </p:sldMasterIdLst>
  <p:handoutMasterIdLst>
    <p:handoutMasterId r:id="rId22"/>
  </p:handoutMasterIdLst>
  <p:sldIdLst>
    <p:sldId id="257" r:id="rId2"/>
    <p:sldId id="258" r:id="rId3"/>
    <p:sldId id="293" r:id="rId4"/>
    <p:sldId id="312" r:id="rId5"/>
    <p:sldId id="301" r:id="rId6"/>
    <p:sldId id="302" r:id="rId7"/>
    <p:sldId id="306" r:id="rId8"/>
    <p:sldId id="292" r:id="rId9"/>
    <p:sldId id="300" r:id="rId10"/>
    <p:sldId id="275" r:id="rId11"/>
    <p:sldId id="304" r:id="rId12"/>
    <p:sldId id="281" r:id="rId13"/>
    <p:sldId id="308" r:id="rId14"/>
    <p:sldId id="305" r:id="rId15"/>
    <p:sldId id="307" r:id="rId16"/>
    <p:sldId id="311" r:id="rId17"/>
    <p:sldId id="309" r:id="rId18"/>
    <p:sldId id="310" r:id="rId19"/>
    <p:sldId id="271" r:id="rId20"/>
    <p:sldId id="266" r:id="rId21"/>
  </p:sldIdLst>
  <p:sldSz cx="9144000" cy="6858000" type="screen4x3"/>
  <p:notesSz cx="7045325" cy="9345613"/>
  <p:defaultTextStyle>
    <a:defPPr>
      <a:defRPr lang="it-IT"/>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15" autoAdjust="0"/>
  </p:normalViewPr>
  <p:slideViewPr>
    <p:cSldViewPr>
      <p:cViewPr varScale="1">
        <p:scale>
          <a:sx n="66" d="100"/>
          <a:sy n="66" d="100"/>
        </p:scale>
        <p:origin x="-246" y="-108"/>
      </p:cViewPr>
      <p:guideLst>
        <p:guide orient="horz" pos="2160"/>
        <p:guide pos="2880"/>
      </p:guideLst>
    </p:cSldViewPr>
  </p:slideViewPr>
  <p:outlineViewPr>
    <p:cViewPr>
      <p:scale>
        <a:sx n="33" d="100"/>
        <a:sy n="33" d="100"/>
      </p:scale>
      <p:origin x="0" y="38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52974" cy="46728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990721" y="0"/>
            <a:ext cx="3052974" cy="467281"/>
          </a:xfrm>
          <a:prstGeom prst="rect">
            <a:avLst/>
          </a:prstGeom>
        </p:spPr>
        <p:txBody>
          <a:bodyPr vert="horz" lIns="91440" tIns="45720" rIns="91440" bIns="45720" rtlCol="0"/>
          <a:lstStyle>
            <a:lvl1pPr algn="r">
              <a:defRPr sz="1200"/>
            </a:lvl1pPr>
          </a:lstStyle>
          <a:p>
            <a:fld id="{35077502-E904-4D9C-8E50-BDAA539622BF}" type="datetimeFigureOut">
              <a:rPr lang="it-IT" smtClean="0"/>
              <a:pPr/>
              <a:t>27/06/2011</a:t>
            </a:fld>
            <a:endParaRPr lang="it-IT"/>
          </a:p>
        </p:txBody>
      </p:sp>
      <p:sp>
        <p:nvSpPr>
          <p:cNvPr id="4" name="Segnaposto piè di pagina 3"/>
          <p:cNvSpPr>
            <a:spLocks noGrp="1"/>
          </p:cNvSpPr>
          <p:nvPr>
            <p:ph type="ftr" sz="quarter" idx="2"/>
          </p:nvPr>
        </p:nvSpPr>
        <p:spPr>
          <a:xfrm>
            <a:off x="1" y="8876710"/>
            <a:ext cx="3052974" cy="46728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990721" y="8876710"/>
            <a:ext cx="3052974" cy="467281"/>
          </a:xfrm>
          <a:prstGeom prst="rect">
            <a:avLst/>
          </a:prstGeom>
        </p:spPr>
        <p:txBody>
          <a:bodyPr vert="horz" lIns="91440" tIns="45720" rIns="91440" bIns="45720" rtlCol="0" anchor="b"/>
          <a:lstStyle>
            <a:lvl1pPr algn="r">
              <a:defRPr sz="1200"/>
            </a:lvl1pPr>
          </a:lstStyle>
          <a:p>
            <a:fld id="{2D18B3D9-B2B4-4BE0-9722-EFA8E7514802}" type="slidenum">
              <a:rPr lang="it-IT" smtClean="0"/>
              <a:pPr/>
              <a:t>‹#›</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it-IT" sz="2400">
              <a:latin typeface="Times New Roman" pitchFamily="18" charset="0"/>
            </a:endParaRPr>
          </a:p>
        </p:txBody>
      </p:sp>
      <p:sp>
        <p:nvSpPr>
          <p:cNvPr id="78850" name="Rectangle 2"/>
          <p:cNvSpPr>
            <a:spLocks noGrp="1" noChangeArrowheads="1"/>
          </p:cNvSpPr>
          <p:nvPr>
            <p:ph type="ctrTitle"/>
          </p:nvPr>
        </p:nvSpPr>
        <p:spPr>
          <a:xfrm>
            <a:off x="685800" y="990600"/>
            <a:ext cx="6815158" cy="1371600"/>
          </a:xfrm>
        </p:spPr>
        <p:txBody>
          <a:bodyPr/>
          <a:lstStyle>
            <a:lvl1pPr>
              <a:defRPr sz="4000"/>
            </a:lvl1pPr>
          </a:lstStyle>
          <a:p>
            <a:r>
              <a:rPr lang="it-IT" smtClean="0"/>
              <a:t>Fare clic per modificare lo stile del titolo</a:t>
            </a:r>
            <a:endParaRPr lang="it-IT" dirty="0"/>
          </a:p>
        </p:txBody>
      </p:sp>
      <p:sp>
        <p:nvSpPr>
          <p:cNvPr id="788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it-IT" smtClean="0"/>
              <a:t>Fare clic per modificare lo stile del sottotitolo dello schema</a:t>
            </a:r>
            <a:endParaRPr lang="it-IT"/>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6C8E510-94B6-4440-99C9-4F455DF89AE9}" type="datetimeFigureOut">
              <a:rPr lang="it-IT"/>
              <a:pPr>
                <a:defRPr/>
              </a:pPr>
              <a:t>27/06/2011</a:t>
            </a:fld>
            <a:endParaRPr lang="it-IT"/>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it-IT"/>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B415984-45D4-475E-86B7-4E58E52D92C0}"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Rectangle 6"/>
          <p:cNvSpPr>
            <a:spLocks noGrp="1" noChangeArrowheads="1"/>
          </p:cNvSpPr>
          <p:nvPr>
            <p:ph type="dt" sz="half" idx="10"/>
          </p:nvPr>
        </p:nvSpPr>
        <p:spPr>
          <a:ln/>
        </p:spPr>
        <p:txBody>
          <a:bodyPr/>
          <a:lstStyle>
            <a:lvl1pPr>
              <a:defRPr/>
            </a:lvl1pPr>
          </a:lstStyle>
          <a:p>
            <a:pPr>
              <a:defRPr/>
            </a:pPr>
            <a:fld id="{117EB5F8-DFAC-4F59-B16B-B9559DC71907}" type="datetimeFigureOut">
              <a:rPr lang="it-IT"/>
              <a:pPr>
                <a:defRPr/>
              </a:pPr>
              <a:t>27/06/2011</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9A68CBF0-791C-4E6B-BD92-AAA53FEA0C4E}"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3838" y="304800"/>
            <a:ext cx="2001837" cy="5715000"/>
          </a:xfrm>
        </p:spPr>
        <p:txBody>
          <a:bodyPr vert="eaVert"/>
          <a:lstStyle/>
          <a:p>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566738" y="304800"/>
            <a:ext cx="58547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3D0B1BBE-D872-4008-B81B-0F39CF94516E}" type="datetimeFigureOut">
              <a:rPr lang="it-IT"/>
              <a:pPr>
                <a:defRPr/>
              </a:pPr>
              <a:t>27/06/2011</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47EC2EB6-3E80-4D0D-B397-1AFFE2E22D49}"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571EB855-0FE6-45EC-805F-5E11CA78EDF8}" type="datetimeFigureOut">
              <a:rPr lang="it-IT"/>
              <a:pPr>
                <a:defRPr/>
              </a:pPr>
              <a:t>27/06/2011</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23ABAD59-024D-491C-944B-9C7F7CD1AE1E}"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sz="half" idx="10"/>
          </p:nvPr>
        </p:nvSpPr>
        <p:spPr>
          <a:ln/>
        </p:spPr>
        <p:txBody>
          <a:bodyPr/>
          <a:lstStyle>
            <a:lvl1pPr>
              <a:defRPr/>
            </a:lvl1pPr>
          </a:lstStyle>
          <a:p>
            <a:pPr>
              <a:defRPr/>
            </a:pPr>
            <a:fld id="{3B0571AC-1958-461C-BE84-25A0B32EEC7E}" type="datetimeFigureOut">
              <a:rPr lang="it-IT"/>
              <a:pPr>
                <a:defRPr/>
              </a:pPr>
              <a:t>27/06/2011</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E37F018D-0225-4658-BF83-25B9DF1B5FEF}"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dirty="0"/>
          </a:p>
        </p:txBody>
      </p:sp>
      <p:sp>
        <p:nvSpPr>
          <p:cNvPr id="3" name="Segnaposto contenuto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fld id="{6D1370AE-1C70-4F75-A5AB-F0E21E037ADF}" type="datetimeFigureOut">
              <a:rPr lang="it-IT"/>
              <a:pPr>
                <a:defRPr/>
              </a:pPr>
              <a:t>27/06/2011</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69C49D79-07A9-471D-909C-A4D43F073CC9}"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6972320" cy="1143000"/>
          </a:xfrm>
        </p:spPr>
        <p:txBody>
          <a:bodyPr/>
          <a:lstStyle>
            <a:lvl1pPr>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dt" sz="half" idx="10"/>
          </p:nvPr>
        </p:nvSpPr>
        <p:spPr>
          <a:ln/>
        </p:spPr>
        <p:txBody>
          <a:bodyPr/>
          <a:lstStyle>
            <a:lvl1pPr>
              <a:defRPr/>
            </a:lvl1pPr>
          </a:lstStyle>
          <a:p>
            <a:pPr>
              <a:defRPr/>
            </a:pPr>
            <a:fld id="{6E9ACB1B-D757-4029-8338-AD11ED7F1DD3}" type="datetimeFigureOut">
              <a:rPr lang="it-IT"/>
              <a:pPr>
                <a:defRPr/>
              </a:pPr>
              <a:t>27/06/2011</a:t>
            </a:fld>
            <a:endParaRPr lang="it-IT"/>
          </a:p>
        </p:txBody>
      </p:sp>
      <p:sp>
        <p:nvSpPr>
          <p:cNvPr id="8" name="Rectangle 7"/>
          <p:cNvSpPr>
            <a:spLocks noGrp="1" noChangeArrowheads="1"/>
          </p:cNvSpPr>
          <p:nvPr>
            <p:ph type="ftr" sz="quarter" idx="11"/>
          </p:nvPr>
        </p:nvSpPr>
        <p:spPr>
          <a:ln/>
        </p:spPr>
        <p:txBody>
          <a:bodyPr/>
          <a:lstStyle>
            <a:lvl1pPr>
              <a:defRPr/>
            </a:lvl1pPr>
          </a:lstStyle>
          <a:p>
            <a:pPr>
              <a:defRPr/>
            </a:pPr>
            <a:endParaRPr lang="it-IT"/>
          </a:p>
        </p:txBody>
      </p:sp>
      <p:sp>
        <p:nvSpPr>
          <p:cNvPr id="9" name="Rectangle 8"/>
          <p:cNvSpPr>
            <a:spLocks noGrp="1" noChangeArrowheads="1"/>
          </p:cNvSpPr>
          <p:nvPr>
            <p:ph type="sldNum" sz="quarter" idx="12"/>
          </p:nvPr>
        </p:nvSpPr>
        <p:spPr>
          <a:ln/>
        </p:spPr>
        <p:txBody>
          <a:bodyPr/>
          <a:lstStyle>
            <a:lvl1pPr>
              <a:defRPr/>
            </a:lvl1pPr>
          </a:lstStyle>
          <a:p>
            <a:pPr>
              <a:defRPr/>
            </a:pPr>
            <a:fld id="{EA42AC39-8B36-4BEF-AE9F-143F3CFAB390}"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fld id="{F534CACC-AE42-4717-9153-9FADE349CDCA}" type="datetimeFigureOut">
              <a:rPr lang="it-IT"/>
              <a:pPr>
                <a:defRPr/>
              </a:pPr>
              <a:t>27/06/2011</a:t>
            </a:fld>
            <a:endParaRPr lang="it-IT"/>
          </a:p>
        </p:txBody>
      </p:sp>
      <p:sp>
        <p:nvSpPr>
          <p:cNvPr id="4" name="Rectangle 7"/>
          <p:cNvSpPr>
            <a:spLocks noGrp="1" noChangeArrowheads="1"/>
          </p:cNvSpPr>
          <p:nvPr>
            <p:ph type="ftr" sz="quarter" idx="11"/>
          </p:nvPr>
        </p:nvSpPr>
        <p:spPr>
          <a:ln/>
        </p:spPr>
        <p:txBody>
          <a:bodyPr/>
          <a:lstStyle>
            <a:lvl1pPr>
              <a:defRPr/>
            </a:lvl1pPr>
          </a:lstStyle>
          <a:p>
            <a:pPr>
              <a:defRPr/>
            </a:pPr>
            <a:endParaRPr lang="it-IT"/>
          </a:p>
        </p:txBody>
      </p:sp>
      <p:sp>
        <p:nvSpPr>
          <p:cNvPr id="5" name="Rectangle 8"/>
          <p:cNvSpPr>
            <a:spLocks noGrp="1" noChangeArrowheads="1"/>
          </p:cNvSpPr>
          <p:nvPr>
            <p:ph type="sldNum" sz="quarter" idx="12"/>
          </p:nvPr>
        </p:nvSpPr>
        <p:spPr>
          <a:ln/>
        </p:spPr>
        <p:txBody>
          <a:bodyPr/>
          <a:lstStyle>
            <a:lvl1pPr>
              <a:defRPr/>
            </a:lvl1pPr>
          </a:lstStyle>
          <a:p>
            <a:pPr>
              <a:defRPr/>
            </a:pPr>
            <a:fld id="{5AD798FE-5D3C-4952-B492-1D984B351661}"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2" name="Immagine 6" descr="essenera"/>
          <p:cNvPicPr/>
          <p:nvPr userDrawn="1"/>
        </p:nvPicPr>
        <p:blipFill>
          <a:blip r:embed="rId2" cstate="print">
            <a:duotone>
              <a:schemeClr val="accent2">
                <a:shade val="45000"/>
                <a:satMod val="135000"/>
              </a:schemeClr>
              <a:prstClr val="white"/>
            </a:duotone>
          </a:blip>
          <a:srcRect/>
          <a:stretch>
            <a:fillRect/>
          </a:stretch>
        </p:blipFill>
        <p:spPr bwMode="auto">
          <a:xfrm>
            <a:off x="7572396" y="357166"/>
            <a:ext cx="1071570" cy="928693"/>
          </a:xfrm>
          <a:prstGeom prst="rect">
            <a:avLst/>
          </a:prstGeom>
          <a:noFill/>
          <a:ln w="9525">
            <a:noFill/>
            <a:miter lim="800000"/>
            <a:headEnd/>
            <a:tailEnd/>
          </a:ln>
          <a:scene3d>
            <a:camera prst="orthographicFront">
              <a:rot lat="0" lon="0" rev="0"/>
            </a:camera>
            <a:lightRig rig="threePt" dir="t"/>
          </a:scene3d>
        </p:spPr>
      </p:pic>
      <p:sp>
        <p:nvSpPr>
          <p:cNvPr id="3" name="Rectangle 6"/>
          <p:cNvSpPr>
            <a:spLocks noGrp="1" noChangeArrowheads="1"/>
          </p:cNvSpPr>
          <p:nvPr>
            <p:ph type="dt" sz="half" idx="10"/>
          </p:nvPr>
        </p:nvSpPr>
        <p:spPr/>
        <p:txBody>
          <a:bodyPr/>
          <a:lstStyle>
            <a:lvl1pPr>
              <a:defRPr/>
            </a:lvl1pPr>
          </a:lstStyle>
          <a:p>
            <a:pPr>
              <a:defRPr/>
            </a:pPr>
            <a:fld id="{8ED90089-F804-432B-A8AA-882274D53ABD}" type="datetimeFigureOut">
              <a:rPr lang="it-IT"/>
              <a:pPr>
                <a:defRPr/>
              </a:pPr>
              <a:t>27/06/2011</a:t>
            </a:fld>
            <a:endParaRPr lang="it-IT"/>
          </a:p>
        </p:txBody>
      </p:sp>
      <p:sp>
        <p:nvSpPr>
          <p:cNvPr id="4" name="Rectangle 7"/>
          <p:cNvSpPr>
            <a:spLocks noGrp="1" noChangeArrowheads="1"/>
          </p:cNvSpPr>
          <p:nvPr>
            <p:ph type="ftr" sz="quarter" idx="11"/>
          </p:nvPr>
        </p:nvSpPr>
        <p:spPr/>
        <p:txBody>
          <a:bodyPr/>
          <a:lstStyle>
            <a:lvl1pPr>
              <a:defRPr/>
            </a:lvl1pPr>
          </a:lstStyle>
          <a:p>
            <a:pPr>
              <a:defRPr/>
            </a:pPr>
            <a:endParaRPr lang="it-IT"/>
          </a:p>
        </p:txBody>
      </p:sp>
      <p:sp>
        <p:nvSpPr>
          <p:cNvPr id="5" name="Rectangle 8"/>
          <p:cNvSpPr>
            <a:spLocks noGrp="1" noChangeArrowheads="1"/>
          </p:cNvSpPr>
          <p:nvPr>
            <p:ph type="sldNum" sz="quarter" idx="12"/>
          </p:nvPr>
        </p:nvSpPr>
        <p:spPr/>
        <p:txBody>
          <a:bodyPr/>
          <a:lstStyle>
            <a:lvl1pPr>
              <a:defRPr/>
            </a:lvl1pPr>
          </a:lstStyle>
          <a:p>
            <a:pPr>
              <a:defRPr/>
            </a:pPr>
            <a:fld id="{C84E3E4A-F4D5-473C-925B-D252A3C11197}"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fld id="{F5CC096E-2667-4658-8EE0-562509647615}" type="datetimeFigureOut">
              <a:rPr lang="it-IT"/>
              <a:pPr>
                <a:defRPr/>
              </a:pPr>
              <a:t>27/06/2011</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667164CA-BC28-4611-BE02-55B79AD4EBDE}"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fld id="{F648ACF8-D611-427B-B61A-F33D82B0DC72}" type="datetimeFigureOut">
              <a:rPr lang="it-IT"/>
              <a:pPr>
                <a:defRPr/>
              </a:pPr>
              <a:t>27/06/2011</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8F0DE575-025F-4E81-9205-23FB28070BAC}"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6926263"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782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it-IT" sz="2400">
              <a:latin typeface="Times New Roman" pitchFamily="18" charset="0"/>
            </a:endParaRPr>
          </a:p>
        </p:txBody>
      </p:sp>
      <p:sp>
        <p:nvSpPr>
          <p:cNvPr id="778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it-IT"/>
          </a:p>
        </p:txBody>
      </p:sp>
      <p:sp>
        <p:nvSpPr>
          <p:cNvPr id="778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C6F86F44-F93A-4CCB-8DE3-5CAF6F633A2F}" type="datetimeFigureOut">
              <a:rPr lang="it-IT"/>
              <a:pPr>
                <a:defRPr/>
              </a:pPr>
              <a:t>27/06/2011</a:t>
            </a:fld>
            <a:endParaRPr lang="it-IT"/>
          </a:p>
        </p:txBody>
      </p:sp>
      <p:sp>
        <p:nvSpPr>
          <p:cNvPr id="778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it-IT"/>
          </a:p>
        </p:txBody>
      </p:sp>
      <p:sp>
        <p:nvSpPr>
          <p:cNvPr id="778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83A23E57-AD22-4A58-8E98-D4D5797110B9}" type="slidenum">
              <a:rPr lang="it-IT"/>
              <a:pPr>
                <a:defRPr/>
              </a:pPr>
              <a:t>‹#›</a:t>
            </a:fld>
            <a:endParaRPr lang="it-IT"/>
          </a:p>
        </p:txBody>
      </p:sp>
      <p:pic>
        <p:nvPicPr>
          <p:cNvPr id="10" name="Immagine 9" descr="essenera"/>
          <p:cNvPicPr/>
          <p:nvPr/>
        </p:nvPicPr>
        <p:blipFill>
          <a:blip r:embed="rId13" cstate="print">
            <a:duotone>
              <a:schemeClr val="accent2">
                <a:shade val="45000"/>
                <a:satMod val="135000"/>
              </a:schemeClr>
              <a:prstClr val="white"/>
            </a:duotone>
          </a:blip>
          <a:srcRect/>
          <a:stretch>
            <a:fillRect/>
          </a:stretch>
        </p:blipFill>
        <p:spPr bwMode="auto">
          <a:xfrm>
            <a:off x="7572396" y="357166"/>
            <a:ext cx="1071570" cy="928693"/>
          </a:xfrm>
          <a:prstGeom prst="rect">
            <a:avLst/>
          </a:prstGeom>
          <a:noFill/>
          <a:ln w="9525">
            <a:noFill/>
            <a:miter lim="800000"/>
            <a:headEnd/>
            <a:tailEnd/>
          </a:ln>
          <a:scene3d>
            <a:camera prst="orthographicFront">
              <a:rot lat="0" lon="0" rev="0"/>
            </a:camera>
            <a:lightRig rig="threePt" dir="t"/>
          </a:scene3d>
        </p:spPr>
      </p:pic>
    </p:spTree>
  </p:cSld>
  <p:clrMap bg1="lt1" tx1="dk1" bg2="lt2" tx2="dk2" accent1="accent1" accent2="accent2" accent3="accent3" accent4="accent4" accent5="accent5" accent6="accent6" hlink="hlink" folHlink="folHlink"/>
  <p:sldLayoutIdLst>
    <p:sldLayoutId id="2147483734" r:id="rId1"/>
    <p:sldLayoutId id="2147483725" r:id="rId2"/>
    <p:sldLayoutId id="2147483726" r:id="rId3"/>
    <p:sldLayoutId id="2147483727" r:id="rId4"/>
    <p:sldLayoutId id="2147483728" r:id="rId5"/>
    <p:sldLayoutId id="2147483729" r:id="rId6"/>
    <p:sldLayoutId id="2147483735"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idx="4294967295"/>
          </p:nvPr>
        </p:nvSpPr>
        <p:spPr>
          <a:xfrm>
            <a:off x="971550" y="2205038"/>
            <a:ext cx="6981825" cy="2159000"/>
          </a:xfrm>
        </p:spPr>
        <p:txBody>
          <a:bodyPr anchor="ctr"/>
          <a:lstStyle/>
          <a:p>
            <a:pPr algn="ctr"/>
            <a:r>
              <a:rPr lang="en-US" sz="3200" b="1" dirty="0" smtClean="0">
                <a:latin typeface="Garamond" pitchFamily="18" charset="0"/>
              </a:rPr>
              <a:t>What is a transparent, comprehensive and effective budget classification from the perspective of the Government and of the Parliament? </a:t>
            </a:r>
            <a:endParaRPr lang="en-US" sz="3200" b="1" i="1" dirty="0" smtClean="0">
              <a:latin typeface="Garamond" pitchFamily="18" charset="0"/>
            </a:endParaRPr>
          </a:p>
        </p:txBody>
      </p:sp>
      <p:sp>
        <p:nvSpPr>
          <p:cNvPr id="13314" name="Rectangle 3"/>
          <p:cNvSpPr>
            <a:spLocks noGrp="1" noChangeArrowheads="1"/>
          </p:cNvSpPr>
          <p:nvPr>
            <p:ph type="subTitle" idx="4294967295"/>
          </p:nvPr>
        </p:nvSpPr>
        <p:spPr>
          <a:xfrm>
            <a:off x="642938" y="4714875"/>
            <a:ext cx="7621587" cy="1154113"/>
          </a:xfrm>
        </p:spPr>
        <p:txBody>
          <a:bodyPr/>
          <a:lstStyle/>
          <a:p>
            <a:pPr marL="0" indent="0" algn="ctr">
              <a:lnSpc>
                <a:spcPct val="80000"/>
              </a:lnSpc>
              <a:buFont typeface="Wingdings" pitchFamily="2" charset="2"/>
              <a:buNone/>
            </a:pPr>
            <a:r>
              <a:rPr lang="it-IT" sz="1800" dirty="0" smtClean="0">
                <a:latin typeface="Garamond" pitchFamily="18" charset="0"/>
              </a:rPr>
              <a:t>Chiara </a:t>
            </a:r>
            <a:r>
              <a:rPr lang="it-IT" sz="1800" dirty="0" err="1" smtClean="0">
                <a:latin typeface="Garamond" pitchFamily="18" charset="0"/>
              </a:rPr>
              <a:t>Goretti</a:t>
            </a:r>
            <a:r>
              <a:rPr lang="it-IT" sz="1800" dirty="0" smtClean="0">
                <a:latin typeface="Garamond" pitchFamily="18" charset="0"/>
              </a:rPr>
              <a:t>, Senato della Repubblica, Italy</a:t>
            </a:r>
          </a:p>
          <a:p>
            <a:pPr marL="0" indent="0" algn="ctr">
              <a:lnSpc>
                <a:spcPct val="80000"/>
              </a:lnSpc>
              <a:buFont typeface="Wingdings" pitchFamily="2" charset="2"/>
              <a:buNone/>
            </a:pPr>
            <a:r>
              <a:rPr lang="it-IT" sz="1800" dirty="0" smtClean="0">
                <a:latin typeface="Garamond" pitchFamily="18" charset="0"/>
              </a:rPr>
              <a:t>7° </a:t>
            </a:r>
            <a:r>
              <a:rPr lang="it-IT" sz="1800" dirty="0" err="1" smtClean="0">
                <a:latin typeface="Garamond" pitchFamily="18" charset="0"/>
              </a:rPr>
              <a:t>Cesee</a:t>
            </a:r>
            <a:r>
              <a:rPr lang="it-IT" sz="1800" dirty="0" smtClean="0">
                <a:latin typeface="Garamond" pitchFamily="18" charset="0"/>
              </a:rPr>
              <a:t> </a:t>
            </a:r>
          </a:p>
          <a:p>
            <a:pPr marL="0" indent="0" algn="ctr">
              <a:lnSpc>
                <a:spcPct val="80000"/>
              </a:lnSpc>
              <a:buFont typeface="Wingdings" pitchFamily="2" charset="2"/>
              <a:buNone/>
            </a:pPr>
            <a:r>
              <a:rPr lang="it-IT" sz="1800" dirty="0" err="1" smtClean="0">
                <a:latin typeface="Garamond" pitchFamily="18" charset="0"/>
              </a:rPr>
              <a:t>Zagreb</a:t>
            </a:r>
            <a:r>
              <a:rPr lang="it-IT" sz="1600" dirty="0" smtClean="0">
                <a:latin typeface="Garamond" pitchFamily="18" charset="0"/>
              </a:rPr>
              <a:t>, 30th </a:t>
            </a:r>
            <a:r>
              <a:rPr lang="it-IT" sz="1600" dirty="0" err="1" smtClean="0">
                <a:latin typeface="Garamond" pitchFamily="18" charset="0"/>
              </a:rPr>
              <a:t>June</a:t>
            </a:r>
            <a:r>
              <a:rPr lang="it-IT" sz="1600" dirty="0" smtClean="0">
                <a:latin typeface="Garamond" pitchFamily="18" charset="0"/>
              </a:rPr>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59340"/>
            <a:ext cx="8496944" cy="4339650"/>
          </a:xfrm>
          <a:prstGeom prst="rect">
            <a:avLst/>
          </a:prstGeom>
        </p:spPr>
        <p:txBody>
          <a:bodyPr wrap="square">
            <a:spAutoFit/>
          </a:bodyPr>
          <a:lstStyle/>
          <a:p>
            <a:r>
              <a:rPr lang="en-US" dirty="0" smtClean="0"/>
              <a:t>The </a:t>
            </a:r>
            <a:r>
              <a:rPr lang="en-US" b="1" dirty="0" smtClean="0"/>
              <a:t>Classification of the functions of government</a:t>
            </a:r>
            <a:r>
              <a:rPr lang="en-US" dirty="0" smtClean="0"/>
              <a:t> (</a:t>
            </a:r>
            <a:r>
              <a:rPr lang="en-US" b="1" dirty="0" smtClean="0"/>
              <a:t>COFOG)</a:t>
            </a:r>
            <a:r>
              <a:rPr lang="en-US" dirty="0" smtClean="0"/>
              <a:t>, developed in 1999 by the OECD and published by the UN Statistical Division as a standard classifying the purposes of government activities. </a:t>
            </a:r>
          </a:p>
          <a:p>
            <a:endParaRPr lang="en-US" dirty="0" smtClean="0"/>
          </a:p>
          <a:p>
            <a:r>
              <a:rPr lang="en-US" sz="2400" dirty="0" smtClean="0"/>
              <a:t>3 levels of detail: </a:t>
            </a:r>
          </a:p>
          <a:p>
            <a:pPr marL="2189163" lvl="4" indent="-360363">
              <a:buFont typeface="Arial" pitchFamily="34" charset="0"/>
              <a:buChar char="•"/>
            </a:pPr>
            <a:r>
              <a:rPr lang="en-US" sz="2400" dirty="0" smtClean="0"/>
              <a:t>Divisions</a:t>
            </a:r>
          </a:p>
          <a:p>
            <a:pPr marL="2152650" lvl="4" indent="-360363"/>
            <a:r>
              <a:rPr lang="en-US" i="1" dirty="0" smtClean="0"/>
              <a:t>	describe the broad objectives of government</a:t>
            </a:r>
            <a:endParaRPr lang="en-US" dirty="0" smtClean="0"/>
          </a:p>
          <a:p>
            <a:pPr marL="2189163" lvl="4" indent="-360363">
              <a:buFont typeface="Arial" pitchFamily="34" charset="0"/>
              <a:buChar char="•"/>
            </a:pPr>
            <a:r>
              <a:rPr lang="en-US" sz="2400" dirty="0" smtClean="0"/>
              <a:t>groups 			</a:t>
            </a:r>
            <a:endParaRPr lang="en-US" dirty="0" smtClean="0"/>
          </a:p>
          <a:p>
            <a:pPr marL="2189163" lvl="4" indent="-360363">
              <a:buFont typeface="Arial" pitchFamily="34" charset="0"/>
              <a:buChar char="•"/>
            </a:pPr>
            <a:r>
              <a:rPr lang="en-US" sz="2400" dirty="0" smtClean="0"/>
              <a:t>classes</a:t>
            </a:r>
            <a:r>
              <a:rPr lang="en-US" dirty="0" smtClean="0"/>
              <a:t> </a:t>
            </a:r>
          </a:p>
          <a:p>
            <a:pPr marL="2152650" indent="-360363"/>
            <a:r>
              <a:rPr lang="en-US" i="1" dirty="0" smtClean="0"/>
              <a:t>	both define the means by which these broad objectives are achieved</a:t>
            </a:r>
          </a:p>
          <a:p>
            <a:endParaRPr lang="en-US" dirty="0" smtClean="0"/>
          </a:p>
          <a:p>
            <a:r>
              <a:rPr lang="en-US" dirty="0" smtClean="0"/>
              <a:t>These functions are designed to be general enough to apply to the government of different countries. The value is that different countries can be compared.</a:t>
            </a:r>
          </a:p>
          <a:p>
            <a:endParaRPr lang="en-US" dirty="0" smtClean="0"/>
          </a:p>
        </p:txBody>
      </p:sp>
      <p:sp>
        <p:nvSpPr>
          <p:cNvPr id="3" name="Rectangle 2"/>
          <p:cNvSpPr txBox="1">
            <a:spLocks noChangeArrowheads="1"/>
          </p:cNvSpPr>
          <p:nvPr/>
        </p:nvSpPr>
        <p:spPr bwMode="auto">
          <a:xfrm>
            <a:off x="539552" y="980728"/>
            <a:ext cx="6953398"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rPr>
              <a:t>Functional Classification: COFOG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859340"/>
            <a:ext cx="8136904" cy="3416320"/>
          </a:xfrm>
          <a:prstGeom prst="rect">
            <a:avLst/>
          </a:prstGeom>
        </p:spPr>
        <p:txBody>
          <a:bodyPr wrap="square">
            <a:spAutoFit/>
          </a:bodyPr>
          <a:lstStyle/>
          <a:p>
            <a:endParaRPr lang="en-US" dirty="0" smtClean="0"/>
          </a:p>
          <a:p>
            <a:r>
              <a:rPr lang="it-IT" dirty="0" err="1" smtClean="0"/>
              <a:t>United</a:t>
            </a:r>
            <a:r>
              <a:rPr lang="it-IT" dirty="0" smtClean="0"/>
              <a:t> </a:t>
            </a:r>
            <a:r>
              <a:rPr lang="it-IT" dirty="0" err="1" smtClean="0"/>
              <a:t>Nations</a:t>
            </a:r>
            <a:r>
              <a:rPr lang="it-IT" dirty="0" smtClean="0"/>
              <a:t> </a:t>
            </a:r>
            <a:r>
              <a:rPr lang="it-IT" dirty="0" err="1" smtClean="0"/>
              <a:t>functional</a:t>
            </a:r>
            <a:r>
              <a:rPr lang="it-IT" dirty="0" smtClean="0"/>
              <a:t> </a:t>
            </a:r>
            <a:r>
              <a:rPr lang="it-IT" dirty="0" err="1" smtClean="0"/>
              <a:t>classification</a:t>
            </a:r>
            <a:r>
              <a:rPr lang="it-IT" dirty="0" smtClean="0"/>
              <a:t> (COFOG)</a:t>
            </a:r>
          </a:p>
          <a:p>
            <a:r>
              <a:rPr lang="it-IT" dirty="0" smtClean="0"/>
              <a:t>1. </a:t>
            </a:r>
            <a:r>
              <a:rPr lang="it-IT" dirty="0" err="1" smtClean="0"/>
              <a:t>General</a:t>
            </a:r>
            <a:r>
              <a:rPr lang="it-IT" dirty="0" smtClean="0"/>
              <a:t> public </a:t>
            </a:r>
            <a:r>
              <a:rPr lang="it-IT" dirty="0" err="1" smtClean="0"/>
              <a:t>services</a:t>
            </a:r>
            <a:endParaRPr lang="it-IT" dirty="0" smtClean="0"/>
          </a:p>
          <a:p>
            <a:r>
              <a:rPr lang="it-IT" dirty="0" smtClean="0"/>
              <a:t>2. </a:t>
            </a:r>
            <a:r>
              <a:rPr lang="it-IT" dirty="0" err="1" smtClean="0"/>
              <a:t>Defense</a:t>
            </a:r>
            <a:endParaRPr lang="it-IT" dirty="0" smtClean="0"/>
          </a:p>
          <a:p>
            <a:r>
              <a:rPr lang="en-US" dirty="0" smtClean="0"/>
              <a:t>3. Public order and safety</a:t>
            </a:r>
          </a:p>
          <a:p>
            <a:r>
              <a:rPr lang="it-IT" dirty="0" smtClean="0"/>
              <a:t>4. </a:t>
            </a:r>
            <a:r>
              <a:rPr lang="it-IT" dirty="0" err="1" smtClean="0"/>
              <a:t>Economic</a:t>
            </a:r>
            <a:r>
              <a:rPr lang="it-IT" dirty="0" smtClean="0"/>
              <a:t> </a:t>
            </a:r>
            <a:r>
              <a:rPr lang="it-IT" dirty="0" err="1" smtClean="0"/>
              <a:t>affairs</a:t>
            </a:r>
            <a:endParaRPr lang="it-IT" dirty="0" smtClean="0"/>
          </a:p>
          <a:p>
            <a:r>
              <a:rPr lang="it-IT" dirty="0" smtClean="0"/>
              <a:t>5. </a:t>
            </a:r>
            <a:r>
              <a:rPr lang="it-IT" dirty="0" err="1" smtClean="0"/>
              <a:t>Environmental</a:t>
            </a:r>
            <a:r>
              <a:rPr lang="it-IT" dirty="0" smtClean="0"/>
              <a:t> </a:t>
            </a:r>
            <a:r>
              <a:rPr lang="it-IT" dirty="0" err="1" smtClean="0"/>
              <a:t>protection</a:t>
            </a:r>
            <a:endParaRPr lang="it-IT" dirty="0" smtClean="0"/>
          </a:p>
          <a:p>
            <a:r>
              <a:rPr lang="en-US" dirty="0" smtClean="0"/>
              <a:t>6. Housing and community amenities</a:t>
            </a:r>
          </a:p>
          <a:p>
            <a:r>
              <a:rPr lang="it-IT" dirty="0" smtClean="0"/>
              <a:t>7. </a:t>
            </a:r>
            <a:r>
              <a:rPr lang="it-IT" dirty="0" err="1" smtClean="0"/>
              <a:t>Health</a:t>
            </a:r>
            <a:endParaRPr lang="it-IT" dirty="0" smtClean="0"/>
          </a:p>
          <a:p>
            <a:r>
              <a:rPr lang="en-US" dirty="0" smtClean="0"/>
              <a:t>8. Recreation, culture and religion</a:t>
            </a:r>
          </a:p>
          <a:p>
            <a:r>
              <a:rPr lang="it-IT" dirty="0" smtClean="0"/>
              <a:t>9. </a:t>
            </a:r>
            <a:r>
              <a:rPr lang="it-IT" dirty="0" err="1" smtClean="0"/>
              <a:t>Education</a:t>
            </a:r>
            <a:endParaRPr lang="it-IT" dirty="0" smtClean="0"/>
          </a:p>
          <a:p>
            <a:r>
              <a:rPr lang="it-IT" dirty="0" smtClean="0"/>
              <a:t>10. Social </a:t>
            </a:r>
            <a:r>
              <a:rPr lang="it-IT" dirty="0" err="1" smtClean="0"/>
              <a:t>protection</a:t>
            </a:r>
            <a:endParaRPr lang="it-IT" dirty="0"/>
          </a:p>
        </p:txBody>
      </p:sp>
      <p:sp>
        <p:nvSpPr>
          <p:cNvPr id="3" name="Rectangle 2"/>
          <p:cNvSpPr txBox="1">
            <a:spLocks noChangeArrowheads="1"/>
          </p:cNvSpPr>
          <p:nvPr/>
        </p:nvSpPr>
        <p:spPr bwMode="auto">
          <a:xfrm>
            <a:off x="611560" y="980728"/>
            <a:ext cx="5465762"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ea typeface="+mj-ea"/>
                <a:cs typeface="+mj-cs"/>
              </a:rPr>
              <a:t>COFOG: first level</a:t>
            </a:r>
            <a:endPar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endParaRPr>
          </a:p>
        </p:txBody>
      </p:sp>
      <p:sp useBgFill="1">
        <p:nvSpPr>
          <p:cNvPr id="5" name="Rettangolo 4"/>
          <p:cNvSpPr/>
          <p:nvPr/>
        </p:nvSpPr>
        <p:spPr>
          <a:xfrm>
            <a:off x="4139952" y="2708920"/>
            <a:ext cx="5004048" cy="3139321"/>
          </a:xfrm>
          <a:prstGeom prst="rect">
            <a:avLst/>
          </a:prstGeom>
        </p:spPr>
        <p:txBody>
          <a:bodyPr wrap="square">
            <a:spAutoFit/>
          </a:bodyPr>
          <a:lstStyle/>
          <a:p>
            <a:endParaRPr lang="it-IT" dirty="0" smtClean="0"/>
          </a:p>
          <a:p>
            <a:endParaRPr lang="it-IT" dirty="0" smtClean="0"/>
          </a:p>
          <a:p>
            <a:pPr lvl="1"/>
            <a:endParaRPr lang="it-IT" dirty="0" smtClean="0"/>
          </a:p>
          <a:p>
            <a:pPr lvl="1"/>
            <a:r>
              <a:rPr lang="it-IT" i="1" dirty="0" smtClean="0">
                <a:solidFill>
                  <a:srgbClr val="7F7F7F"/>
                </a:solidFill>
              </a:rPr>
              <a:t>5.1 - </a:t>
            </a:r>
            <a:r>
              <a:rPr lang="it-IT" i="1" dirty="0" err="1" smtClean="0">
                <a:solidFill>
                  <a:srgbClr val="7F7F7F"/>
                </a:solidFill>
              </a:rPr>
              <a:t>Waste</a:t>
            </a:r>
            <a:r>
              <a:rPr lang="it-IT" i="1" dirty="0" smtClean="0">
                <a:solidFill>
                  <a:srgbClr val="7F7F7F"/>
                </a:solidFill>
              </a:rPr>
              <a:t> management</a:t>
            </a:r>
          </a:p>
          <a:p>
            <a:pPr lvl="1"/>
            <a:r>
              <a:rPr lang="it-IT" i="1" dirty="0" smtClean="0">
                <a:solidFill>
                  <a:srgbClr val="7F7F7F"/>
                </a:solidFill>
              </a:rPr>
              <a:t>5.2 - </a:t>
            </a:r>
            <a:r>
              <a:rPr lang="it-IT" i="1" dirty="0" err="1" smtClean="0">
                <a:solidFill>
                  <a:srgbClr val="7F7F7F"/>
                </a:solidFill>
              </a:rPr>
              <a:t>Waste</a:t>
            </a:r>
            <a:r>
              <a:rPr lang="it-IT" i="1" dirty="0" smtClean="0">
                <a:solidFill>
                  <a:srgbClr val="7F7F7F"/>
                </a:solidFill>
              </a:rPr>
              <a:t> water management</a:t>
            </a:r>
          </a:p>
          <a:p>
            <a:pPr lvl="1"/>
            <a:r>
              <a:rPr lang="it-IT" i="1" dirty="0" smtClean="0">
                <a:solidFill>
                  <a:srgbClr val="7F7F7F"/>
                </a:solidFill>
              </a:rPr>
              <a:t>5.3 - </a:t>
            </a:r>
            <a:r>
              <a:rPr lang="it-IT" i="1" dirty="0" err="1" smtClean="0">
                <a:solidFill>
                  <a:srgbClr val="7F7F7F"/>
                </a:solidFill>
              </a:rPr>
              <a:t>Pollution</a:t>
            </a:r>
            <a:r>
              <a:rPr lang="it-IT" i="1" dirty="0" smtClean="0">
                <a:solidFill>
                  <a:srgbClr val="7F7F7F"/>
                </a:solidFill>
              </a:rPr>
              <a:t> </a:t>
            </a:r>
            <a:r>
              <a:rPr lang="it-IT" i="1" dirty="0" err="1" smtClean="0">
                <a:solidFill>
                  <a:srgbClr val="7F7F7F"/>
                </a:solidFill>
              </a:rPr>
              <a:t>abatement</a:t>
            </a:r>
            <a:endParaRPr lang="it-IT" i="1" dirty="0" smtClean="0">
              <a:solidFill>
                <a:srgbClr val="7F7F7F"/>
              </a:solidFill>
            </a:endParaRPr>
          </a:p>
          <a:p>
            <a:pPr lvl="1"/>
            <a:r>
              <a:rPr lang="it-IT" i="1" dirty="0" smtClean="0">
                <a:solidFill>
                  <a:srgbClr val="7F7F7F"/>
                </a:solidFill>
              </a:rPr>
              <a:t>5.4 - </a:t>
            </a:r>
            <a:r>
              <a:rPr lang="it-IT" i="1" dirty="0" err="1" smtClean="0">
                <a:solidFill>
                  <a:srgbClr val="7F7F7F"/>
                </a:solidFill>
              </a:rPr>
              <a:t>Protection</a:t>
            </a:r>
            <a:r>
              <a:rPr lang="it-IT" i="1" dirty="0" smtClean="0">
                <a:solidFill>
                  <a:srgbClr val="7F7F7F"/>
                </a:solidFill>
              </a:rPr>
              <a:t> of </a:t>
            </a:r>
            <a:r>
              <a:rPr lang="it-IT" i="1" dirty="0" err="1" smtClean="0">
                <a:solidFill>
                  <a:srgbClr val="7F7F7F"/>
                </a:solidFill>
              </a:rPr>
              <a:t>biodiversity</a:t>
            </a:r>
            <a:r>
              <a:rPr lang="it-IT" i="1" dirty="0" smtClean="0">
                <a:solidFill>
                  <a:srgbClr val="7F7F7F"/>
                </a:solidFill>
              </a:rPr>
              <a:t> and </a:t>
            </a:r>
            <a:r>
              <a:rPr lang="it-IT" i="1" dirty="0" err="1" smtClean="0">
                <a:solidFill>
                  <a:srgbClr val="7F7F7F"/>
                </a:solidFill>
              </a:rPr>
              <a:t>landscape</a:t>
            </a:r>
            <a:endParaRPr lang="it-IT" i="1" dirty="0" smtClean="0">
              <a:solidFill>
                <a:srgbClr val="7F7F7F"/>
              </a:solidFill>
            </a:endParaRPr>
          </a:p>
          <a:p>
            <a:pPr lvl="1"/>
            <a:r>
              <a:rPr lang="it-IT" i="1" dirty="0" smtClean="0">
                <a:solidFill>
                  <a:srgbClr val="7F7F7F"/>
                </a:solidFill>
              </a:rPr>
              <a:t>5.5 - </a:t>
            </a:r>
            <a:r>
              <a:rPr lang="it-IT" i="1" dirty="0" err="1" smtClean="0">
                <a:solidFill>
                  <a:srgbClr val="7F7F7F"/>
                </a:solidFill>
              </a:rPr>
              <a:t>R&amp;D</a:t>
            </a:r>
            <a:r>
              <a:rPr lang="it-IT" i="1" dirty="0" smtClean="0">
                <a:solidFill>
                  <a:srgbClr val="7F7F7F"/>
                </a:solidFill>
              </a:rPr>
              <a:t> </a:t>
            </a:r>
            <a:r>
              <a:rPr lang="it-IT" i="1" dirty="0" err="1" smtClean="0">
                <a:solidFill>
                  <a:srgbClr val="7F7F7F"/>
                </a:solidFill>
              </a:rPr>
              <a:t>Environmental</a:t>
            </a:r>
            <a:r>
              <a:rPr lang="it-IT" i="1" dirty="0" smtClean="0">
                <a:solidFill>
                  <a:srgbClr val="7F7F7F"/>
                </a:solidFill>
              </a:rPr>
              <a:t> </a:t>
            </a:r>
            <a:r>
              <a:rPr lang="it-IT" i="1" dirty="0" err="1" smtClean="0">
                <a:solidFill>
                  <a:srgbClr val="7F7F7F"/>
                </a:solidFill>
              </a:rPr>
              <a:t>protection</a:t>
            </a:r>
            <a:endParaRPr lang="it-IT" i="1" dirty="0" smtClean="0">
              <a:solidFill>
                <a:srgbClr val="7F7F7F"/>
              </a:solidFill>
            </a:endParaRPr>
          </a:p>
          <a:p>
            <a:pPr lvl="1"/>
            <a:r>
              <a:rPr lang="it-IT" i="1" dirty="0" smtClean="0">
                <a:solidFill>
                  <a:srgbClr val="7F7F7F"/>
                </a:solidFill>
              </a:rPr>
              <a:t>5.6 - </a:t>
            </a:r>
            <a:r>
              <a:rPr lang="it-IT" i="1" dirty="0" err="1" smtClean="0">
                <a:solidFill>
                  <a:srgbClr val="7F7F7F"/>
                </a:solidFill>
              </a:rPr>
              <a:t>Environmental</a:t>
            </a:r>
            <a:r>
              <a:rPr lang="it-IT" i="1" dirty="0" smtClean="0">
                <a:solidFill>
                  <a:srgbClr val="7F7F7F"/>
                </a:solidFill>
              </a:rPr>
              <a:t> </a:t>
            </a:r>
            <a:r>
              <a:rPr lang="it-IT" i="1" dirty="0" err="1" smtClean="0"/>
              <a:t>protection</a:t>
            </a:r>
            <a:r>
              <a:rPr lang="it-IT" i="1" dirty="0" smtClean="0"/>
              <a:t> </a:t>
            </a:r>
            <a:r>
              <a:rPr lang="it-IT" i="1" dirty="0" err="1" smtClean="0"/>
              <a:t>n.e.c.</a:t>
            </a:r>
            <a:endParaRPr lang="it-IT" i="1" dirty="0" smtClean="0"/>
          </a:p>
          <a:p>
            <a:pPr lvl="1"/>
            <a:endParaRPr lang="it-IT" dirty="0" smtClean="0"/>
          </a:p>
          <a:p>
            <a:pPr lvl="1"/>
            <a:endParaRPr lang="it-IT" dirty="0"/>
          </a:p>
        </p:txBody>
      </p:sp>
      <p:sp>
        <p:nvSpPr>
          <p:cNvPr id="6" name="Freccia a destra 5"/>
          <p:cNvSpPr/>
          <p:nvPr/>
        </p:nvSpPr>
        <p:spPr bwMode="auto">
          <a:xfrm>
            <a:off x="3635896" y="3573016"/>
            <a:ext cx="864096" cy="216024"/>
          </a:xfrm>
          <a:prstGeom prst="rightArrow">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2136339"/>
            <a:ext cx="7632848" cy="3693319"/>
          </a:xfrm>
          <a:prstGeom prst="rect">
            <a:avLst/>
          </a:prstGeom>
        </p:spPr>
        <p:txBody>
          <a:bodyPr wrap="square">
            <a:spAutoFit/>
          </a:bodyPr>
          <a:lstStyle/>
          <a:p>
            <a:r>
              <a:rPr lang="en-US" sz="2400" dirty="0" smtClean="0"/>
              <a:t>Any type of budget classification should be capable of being broken down into relevant inputs for analysis purposes.</a:t>
            </a:r>
          </a:p>
          <a:p>
            <a:endParaRPr lang="en-US" sz="2800" b="1" kern="0" dirty="0" smtClean="0">
              <a:solidFill>
                <a:schemeClr val="tx2"/>
              </a:solidFill>
            </a:endParaRPr>
          </a:p>
          <a:p>
            <a:r>
              <a:rPr lang="en-US" sz="2800" b="1" kern="0" dirty="0" smtClean="0">
                <a:solidFill>
                  <a:schemeClr val="tx2"/>
                </a:solidFill>
              </a:rPr>
              <a:t>European System of Accounts ESA 95</a:t>
            </a:r>
          </a:p>
          <a:p>
            <a:r>
              <a:rPr lang="en-US" sz="2800" dirty="0" smtClean="0"/>
              <a:t>economic classification identifies different categories of inputs.</a:t>
            </a:r>
          </a:p>
          <a:p>
            <a:pPr algn="ctr"/>
            <a:r>
              <a:rPr lang="en-US" sz="2800" dirty="0" smtClean="0"/>
              <a:t> </a:t>
            </a:r>
            <a:r>
              <a:rPr lang="en-US" sz="2800" i="1" dirty="0" smtClean="0"/>
              <a:t>Economic classification is relevant for the macroeconomic stabilization function and for statistical reasons</a:t>
            </a:r>
          </a:p>
          <a:p>
            <a:endParaRPr lang="en-US" dirty="0" smtClean="0"/>
          </a:p>
        </p:txBody>
      </p:sp>
      <p:sp>
        <p:nvSpPr>
          <p:cNvPr id="3" name="Rectangle 2"/>
          <p:cNvSpPr txBox="1">
            <a:spLocks noChangeArrowheads="1"/>
          </p:cNvSpPr>
          <p:nvPr/>
        </p:nvSpPr>
        <p:spPr bwMode="auto">
          <a:xfrm>
            <a:off x="323528" y="404664"/>
            <a:ext cx="7920880" cy="10578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ea typeface="+mj-ea"/>
                <a:cs typeface="+mj-cs"/>
              </a:rPr>
              <a:t>The </a:t>
            </a:r>
            <a:r>
              <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rPr>
              <a:t>Economic Classification: ESA 95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916832"/>
            <a:ext cx="7848872" cy="4247317"/>
          </a:xfrm>
          <a:prstGeom prst="rect">
            <a:avLst/>
          </a:prstGeom>
        </p:spPr>
        <p:txBody>
          <a:bodyPr wrap="square">
            <a:spAutoFit/>
          </a:bodyPr>
          <a:lstStyle/>
          <a:p>
            <a:pPr algn="ctr"/>
            <a:r>
              <a:rPr lang="en-US" sz="2400" dirty="0" smtClean="0"/>
              <a:t>Total general government expenditure is defined in ESA95 by reference to a list of categories. </a:t>
            </a:r>
          </a:p>
          <a:p>
            <a:r>
              <a:rPr lang="en-US" sz="2400" b="1" dirty="0" smtClean="0"/>
              <a:t>First level</a:t>
            </a:r>
            <a:r>
              <a:rPr lang="en-US" sz="2400" dirty="0" smtClean="0"/>
              <a:t>:</a:t>
            </a:r>
          </a:p>
          <a:p>
            <a:endParaRPr lang="en-US" dirty="0" smtClean="0"/>
          </a:p>
          <a:p>
            <a:pPr marL="817563" lvl="1" indent="-360363">
              <a:buFont typeface="Arial" pitchFamily="34" charset="0"/>
              <a:buChar char="•"/>
            </a:pPr>
            <a:r>
              <a:rPr lang="en-US" dirty="0" smtClean="0"/>
              <a:t>intermediate consumption</a:t>
            </a:r>
          </a:p>
          <a:p>
            <a:pPr marL="817563" lvl="1" indent="-360363">
              <a:buFont typeface="Arial" pitchFamily="34" charset="0"/>
              <a:buChar char="•"/>
            </a:pPr>
            <a:r>
              <a:rPr lang="en-US" dirty="0" smtClean="0"/>
              <a:t>compensation of employees </a:t>
            </a:r>
          </a:p>
          <a:p>
            <a:pPr marL="817563" lvl="1" indent="-360363">
              <a:buFont typeface="Arial" pitchFamily="34" charset="0"/>
              <a:buChar char="•"/>
            </a:pPr>
            <a:r>
              <a:rPr lang="en-US" dirty="0" smtClean="0"/>
              <a:t>interest </a:t>
            </a:r>
          </a:p>
          <a:p>
            <a:pPr marL="817563" lvl="1" indent="-360363">
              <a:buFont typeface="Arial" pitchFamily="34" charset="0"/>
              <a:buChar char="•"/>
            </a:pPr>
            <a:r>
              <a:rPr lang="en-US" dirty="0" smtClean="0"/>
              <a:t>social benefits</a:t>
            </a:r>
          </a:p>
          <a:p>
            <a:pPr marL="817563" lvl="1" indent="-360363">
              <a:buFont typeface="Arial" pitchFamily="34" charset="0"/>
              <a:buChar char="•"/>
            </a:pPr>
            <a:r>
              <a:rPr lang="en-US" dirty="0" smtClean="0"/>
              <a:t>subsidies</a:t>
            </a:r>
          </a:p>
          <a:p>
            <a:pPr marL="817563" lvl="1" indent="-360363">
              <a:buFont typeface="Arial" pitchFamily="34" charset="0"/>
              <a:buChar char="•"/>
            </a:pPr>
            <a:r>
              <a:rPr lang="en-US" dirty="0" smtClean="0"/>
              <a:t>other current expenditure</a:t>
            </a:r>
          </a:p>
          <a:p>
            <a:pPr marL="817563" lvl="1" indent="-360363">
              <a:buFont typeface="Arial" pitchFamily="34" charset="0"/>
              <a:buChar char="•"/>
            </a:pPr>
            <a:endParaRPr lang="en-US" dirty="0" smtClean="0"/>
          </a:p>
          <a:p>
            <a:pPr marL="817563" lvl="1" indent="-360363">
              <a:buFont typeface="Arial" pitchFamily="34" charset="0"/>
              <a:buChar char="•"/>
            </a:pPr>
            <a:r>
              <a:rPr lang="en-US" dirty="0" smtClean="0"/>
              <a:t>capital transfers payable</a:t>
            </a:r>
          </a:p>
          <a:p>
            <a:pPr marL="817563" lvl="1" indent="-360363">
              <a:buFont typeface="Arial" pitchFamily="34" charset="0"/>
              <a:buChar char="•"/>
            </a:pPr>
            <a:r>
              <a:rPr lang="en-US" dirty="0" smtClean="0"/>
              <a:t>capital investment</a:t>
            </a:r>
          </a:p>
          <a:p>
            <a:pPr marL="817563" lvl="1" indent="-360363"/>
            <a:endParaRPr lang="en-US" dirty="0" smtClean="0"/>
          </a:p>
        </p:txBody>
      </p:sp>
      <p:sp>
        <p:nvSpPr>
          <p:cNvPr id="3" name="Rectangle 2"/>
          <p:cNvSpPr txBox="1">
            <a:spLocks noChangeArrowheads="1"/>
          </p:cNvSpPr>
          <p:nvPr/>
        </p:nvSpPr>
        <p:spPr bwMode="auto">
          <a:xfrm>
            <a:off x="323528" y="404664"/>
            <a:ext cx="7920880" cy="10578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ea typeface="+mj-ea"/>
                <a:cs typeface="+mj-cs"/>
              </a:rPr>
              <a:t>The </a:t>
            </a:r>
            <a:r>
              <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rPr>
              <a:t>Economic Classification: ESA 95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2996952"/>
            <a:ext cx="7632848" cy="707886"/>
          </a:xfrm>
          <a:prstGeom prst="rect">
            <a:avLst/>
          </a:prstGeom>
        </p:spPr>
        <p:txBody>
          <a:bodyPr wrap="square">
            <a:spAutoFit/>
          </a:bodyPr>
          <a:lstStyle/>
          <a:p>
            <a:pPr algn="ctr"/>
            <a:r>
              <a:rPr lang="en-US" sz="4000" dirty="0" smtClean="0"/>
              <a:t>THE ITALIAN BUDGET</a:t>
            </a:r>
            <a:endParaRPr lang="it-IT"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844824"/>
            <a:ext cx="8352928" cy="4154984"/>
          </a:xfrm>
          <a:prstGeom prst="rect">
            <a:avLst/>
          </a:prstGeom>
        </p:spPr>
        <p:txBody>
          <a:bodyPr wrap="square">
            <a:spAutoFit/>
          </a:bodyPr>
          <a:lstStyle/>
          <a:p>
            <a:r>
              <a:rPr lang="en-US" sz="2800" dirty="0" smtClean="0"/>
              <a:t>Several reforms in budget structure reflecting also the change in role of Parliament</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Since 2008:  missions and programs </a:t>
            </a:r>
          </a:p>
          <a:p>
            <a:pPr algn="ctr"/>
            <a:r>
              <a:rPr lang="en-US" sz="2000" i="1" dirty="0" smtClean="0"/>
              <a:t>Change in number and dimension of programs; not completed in terms of administrative alignment; difficulties in program definition because mainly transfer budget</a:t>
            </a:r>
          </a:p>
        </p:txBody>
      </p:sp>
      <p:sp>
        <p:nvSpPr>
          <p:cNvPr id="3" name="Rectangle 2"/>
          <p:cNvSpPr txBox="1">
            <a:spLocks noChangeArrowheads="1"/>
          </p:cNvSpPr>
          <p:nvPr/>
        </p:nvSpPr>
        <p:spPr bwMode="auto">
          <a:xfrm>
            <a:off x="611560" y="908720"/>
            <a:ext cx="5465762"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rPr>
              <a:t>The State budget</a:t>
            </a:r>
          </a:p>
        </p:txBody>
      </p:sp>
      <p:graphicFrame>
        <p:nvGraphicFramePr>
          <p:cNvPr id="1026" name="Object 2"/>
          <p:cNvGraphicFramePr>
            <a:graphicFrameLocks noChangeAspect="1"/>
          </p:cNvGraphicFramePr>
          <p:nvPr/>
        </p:nvGraphicFramePr>
        <p:xfrm>
          <a:off x="611560" y="2780928"/>
          <a:ext cx="6775450" cy="1871662"/>
        </p:xfrm>
        <a:graphic>
          <a:graphicData uri="http://schemas.openxmlformats.org/presentationml/2006/ole">
            <p:oleObj spid="_x0000_s1026" name="Foglio di lavoro" r:id="rId3" imgW="4343477" imgH="1200150" progId="Excel.Shee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675" y="836712"/>
            <a:ext cx="6926263" cy="684113"/>
          </a:xfrm>
        </p:spPr>
        <p:txBody>
          <a:bodyPr/>
          <a:lstStyle/>
          <a:p>
            <a:r>
              <a:rPr lang="it-IT" dirty="0" smtClean="0">
                <a:latin typeface="Garamond" pitchFamily="18" charset="0"/>
              </a:rPr>
              <a:t>State budget </a:t>
            </a:r>
            <a:r>
              <a:rPr lang="it-IT" dirty="0" err="1" smtClean="0">
                <a:latin typeface="Garamond" pitchFamily="18" charset="0"/>
              </a:rPr>
              <a:t>missions</a:t>
            </a:r>
            <a:endParaRPr lang="it-IT" dirty="0">
              <a:latin typeface="Garamond" pitchFamily="18" charset="0"/>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251520" y="1752600"/>
            <a:ext cx="8640960" cy="4340696"/>
          </a:xfrm>
          <a:prstGeom prst="rect">
            <a:avLst/>
          </a:prstGeom>
          <a:ln w="9525">
            <a:noFill/>
            <a:miter lim="800000"/>
            <a:headEnd/>
            <a:tailEnd/>
          </a:ln>
        </p:spPr>
      </p:pic>
      <p:sp>
        <p:nvSpPr>
          <p:cNvPr id="7" name="CasellaDiTesto 6"/>
          <p:cNvSpPr txBox="1"/>
          <p:nvPr/>
        </p:nvSpPr>
        <p:spPr>
          <a:xfrm>
            <a:off x="1907704" y="6453336"/>
            <a:ext cx="5832648" cy="369332"/>
          </a:xfrm>
          <a:prstGeom prst="rect">
            <a:avLst/>
          </a:prstGeom>
          <a:noFill/>
        </p:spPr>
        <p:txBody>
          <a:bodyPr wrap="square" rtlCol="0">
            <a:spAutoFit/>
          </a:bodyPr>
          <a:lstStyle/>
          <a:p>
            <a:r>
              <a:rPr lang="it-IT" dirty="0" smtClean="0"/>
              <a:t>Al </a:t>
            </a:r>
            <a:r>
              <a:rPr lang="it-IT" dirty="0" err="1" smtClean="0"/>
              <a:t>netto</a:t>
            </a:r>
            <a:r>
              <a:rPr lang="it-IT" dirty="0" smtClean="0"/>
              <a:t> dei </a:t>
            </a:r>
            <a:r>
              <a:rPr lang="it-IT" dirty="0" err="1" smtClean="0"/>
              <a:t>trasferimenti</a:t>
            </a:r>
            <a:r>
              <a:rPr lang="it-IT" dirty="0" smtClean="0"/>
              <a:t> e </a:t>
            </a:r>
            <a:r>
              <a:rPr lang="it-IT" dirty="0" err="1" smtClean="0"/>
              <a:t>delle</a:t>
            </a:r>
            <a:r>
              <a:rPr lang="it-IT" dirty="0" smtClean="0"/>
              <a:t> regolazioni </a:t>
            </a:r>
            <a:r>
              <a:rPr lang="it-IT" dirty="0" err="1" smtClean="0"/>
              <a:t>contabili</a:t>
            </a:r>
            <a:endParaRPr lang="it-IT" dirty="0"/>
          </a:p>
        </p:txBody>
      </p:sp>
      <p:pic>
        <p:nvPicPr>
          <p:cNvPr id="16386" name="Picture 2"/>
          <p:cNvPicPr>
            <a:picLocks noChangeAspect="1" noChangeArrowheads="1"/>
          </p:cNvPicPr>
          <p:nvPr/>
        </p:nvPicPr>
        <p:blipFill>
          <a:blip r:embed="rId3" cstate="print"/>
          <a:srcRect/>
          <a:stretch>
            <a:fillRect/>
          </a:stretch>
        </p:blipFill>
        <p:spPr bwMode="auto">
          <a:xfrm>
            <a:off x="251520" y="1700808"/>
            <a:ext cx="8640960" cy="4392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lstStyle/>
          <a:p>
            <a:endParaRPr lang="it-IT"/>
          </a:p>
        </p:txBody>
      </p:sp>
      <p:pic>
        <p:nvPicPr>
          <p:cNvPr id="17411" name="Picture 3"/>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11560" y="980728"/>
            <a:ext cx="4824536" cy="500062"/>
          </a:xfrm>
        </p:spPr>
        <p:txBody>
          <a:bodyPr anchor="ctr"/>
          <a:lstStyle/>
          <a:p>
            <a:r>
              <a:rPr lang="en-US" sz="3600" b="1" dirty="0" smtClean="0">
                <a:latin typeface="Garamond" pitchFamily="18" charset="0"/>
              </a:rPr>
              <a:t>Conclusions</a:t>
            </a:r>
          </a:p>
        </p:txBody>
      </p:sp>
      <p:sp>
        <p:nvSpPr>
          <p:cNvPr id="14338" name="Rectangle 3"/>
          <p:cNvSpPr>
            <a:spLocks noGrp="1" noChangeArrowheads="1"/>
          </p:cNvSpPr>
          <p:nvPr>
            <p:ph type="body" idx="4294967295"/>
          </p:nvPr>
        </p:nvSpPr>
        <p:spPr>
          <a:xfrm>
            <a:off x="683568" y="1700808"/>
            <a:ext cx="7991475" cy="4104456"/>
          </a:xfrm>
        </p:spPr>
        <p:txBody>
          <a:bodyPr/>
          <a:lstStyle/>
          <a:p>
            <a:pPr>
              <a:buFont typeface="Verdana" pitchFamily="34" charset="0"/>
              <a:buChar char="-"/>
            </a:pPr>
            <a:r>
              <a:rPr lang="en-US" sz="2400" dirty="0" smtClean="0">
                <a:latin typeface="Garamond" pitchFamily="18" charset="0"/>
              </a:rPr>
              <a:t>Transparency: program definition, alignment with administrative organization; </a:t>
            </a:r>
          </a:p>
          <a:p>
            <a:pPr>
              <a:buFont typeface="Verdana" pitchFamily="34" charset="0"/>
              <a:buChar char="-"/>
            </a:pPr>
            <a:endParaRPr lang="en-US" sz="1100" dirty="0" smtClean="0">
              <a:latin typeface="Garamond" pitchFamily="18" charset="0"/>
            </a:endParaRPr>
          </a:p>
          <a:p>
            <a:pPr>
              <a:buFont typeface="Verdana" pitchFamily="34" charset="0"/>
              <a:buChar char="-"/>
            </a:pPr>
            <a:r>
              <a:rPr lang="en-US" sz="2400" dirty="0" smtClean="0">
                <a:latin typeface="Garamond" pitchFamily="18" charset="0"/>
              </a:rPr>
              <a:t>appropriation or legislation supremacy;</a:t>
            </a:r>
          </a:p>
          <a:p>
            <a:pPr>
              <a:buFont typeface="Verdana" pitchFamily="34" charset="0"/>
              <a:buChar char="-"/>
            </a:pPr>
            <a:endParaRPr lang="en-US" sz="1200" dirty="0" smtClean="0">
              <a:latin typeface="Garamond" pitchFamily="18" charset="0"/>
            </a:endParaRPr>
          </a:p>
          <a:p>
            <a:pPr>
              <a:buFont typeface="Verdana" pitchFamily="34" charset="0"/>
              <a:buChar char="-"/>
            </a:pPr>
            <a:r>
              <a:rPr lang="en-US" sz="2400" dirty="0" smtClean="0">
                <a:latin typeface="Garamond" pitchFamily="18" charset="0"/>
              </a:rPr>
              <a:t>Transparency: connections with economic and functional classification;</a:t>
            </a:r>
          </a:p>
          <a:p>
            <a:pPr>
              <a:buFont typeface="Verdana" pitchFamily="34" charset="0"/>
              <a:buChar char="-"/>
            </a:pPr>
            <a:endParaRPr lang="en-US" sz="1200" dirty="0" smtClean="0">
              <a:latin typeface="Garamond" pitchFamily="18" charset="0"/>
            </a:endParaRPr>
          </a:p>
          <a:p>
            <a:pPr>
              <a:buFont typeface="Verdana" pitchFamily="34" charset="0"/>
              <a:buChar char="-"/>
            </a:pPr>
            <a:r>
              <a:rPr lang="en-US" sz="2400" dirty="0" smtClean="0">
                <a:latin typeface="Garamond" pitchFamily="18" charset="0"/>
              </a:rPr>
              <a:t>Budget classification is one of the tools (medium-term planning; managerial responsibility, performance indicators, accrual);</a:t>
            </a:r>
          </a:p>
          <a:p>
            <a:pPr>
              <a:buNone/>
            </a:pPr>
            <a:endParaRPr lang="en-US" sz="2400" dirty="0" smtClean="0">
              <a:latin typeface="Garamond" pitchFamily="18" charset="0"/>
            </a:endParaRPr>
          </a:p>
          <a:p>
            <a:pPr>
              <a:buFont typeface="Verdana" pitchFamily="34" charset="0"/>
              <a:buChar char="-"/>
            </a:pPr>
            <a:endParaRPr lang="en-US" sz="2400" dirty="0" smtClean="0">
              <a:latin typeface="Garamond" pitchFamily="18" charset="0"/>
            </a:endParaRPr>
          </a:p>
          <a:p>
            <a:pPr>
              <a:buFont typeface="Verdana" pitchFamily="34" charset="0"/>
              <a:buChar char="-"/>
            </a:pPr>
            <a:endParaRPr lang="en-US" sz="2800" dirty="0" smtClean="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11560" y="980728"/>
            <a:ext cx="5465762" cy="500062"/>
          </a:xfrm>
        </p:spPr>
        <p:txBody>
          <a:bodyPr anchor="ctr"/>
          <a:lstStyle/>
          <a:p>
            <a:r>
              <a:rPr lang="en-US" sz="3600" b="1" dirty="0" smtClean="0">
                <a:latin typeface="Garamond" pitchFamily="18" charset="0"/>
              </a:rPr>
              <a:t>Outline</a:t>
            </a:r>
          </a:p>
        </p:txBody>
      </p:sp>
      <p:sp>
        <p:nvSpPr>
          <p:cNvPr id="14338" name="Rectangle 3"/>
          <p:cNvSpPr>
            <a:spLocks noGrp="1" noChangeArrowheads="1"/>
          </p:cNvSpPr>
          <p:nvPr>
            <p:ph type="body" idx="4294967295"/>
          </p:nvPr>
        </p:nvSpPr>
        <p:spPr>
          <a:xfrm>
            <a:off x="684213" y="2276475"/>
            <a:ext cx="7991475" cy="3167063"/>
          </a:xfrm>
        </p:spPr>
        <p:txBody>
          <a:bodyPr/>
          <a:lstStyle/>
          <a:p>
            <a:pPr>
              <a:buFont typeface="Verdana" pitchFamily="34" charset="0"/>
              <a:buChar char="-"/>
            </a:pPr>
            <a:r>
              <a:rPr lang="en-US" sz="2800" dirty="0" smtClean="0">
                <a:latin typeface="Garamond" pitchFamily="18" charset="0"/>
              </a:rPr>
              <a:t>Definitions and perspectives</a:t>
            </a:r>
          </a:p>
          <a:p>
            <a:pPr>
              <a:buFont typeface="Verdana" pitchFamily="34" charset="0"/>
              <a:buChar char="-"/>
            </a:pPr>
            <a:r>
              <a:rPr lang="en-US" sz="2800" dirty="0" smtClean="0">
                <a:latin typeface="Garamond" pitchFamily="18" charset="0"/>
              </a:rPr>
              <a:t>Classifications for budgeting</a:t>
            </a:r>
          </a:p>
          <a:p>
            <a:pPr>
              <a:buFont typeface="Verdana" pitchFamily="34" charset="0"/>
              <a:buChar char="-"/>
            </a:pPr>
            <a:r>
              <a:rPr lang="en-US" sz="2800" dirty="0" smtClean="0">
                <a:latin typeface="Garamond" pitchFamily="18" charset="0"/>
              </a:rPr>
              <a:t>Classifications for analytical purposes</a:t>
            </a:r>
          </a:p>
          <a:p>
            <a:pPr>
              <a:buFont typeface="Verdana" pitchFamily="34" charset="0"/>
              <a:buChar char="-"/>
            </a:pPr>
            <a:r>
              <a:rPr lang="en-US" sz="2800" dirty="0" smtClean="0">
                <a:latin typeface="Garamond" pitchFamily="18" charset="0"/>
              </a:rPr>
              <a:t>The Italian budget</a:t>
            </a:r>
          </a:p>
          <a:p>
            <a:pPr>
              <a:buFont typeface="Verdana" pitchFamily="34" charset="0"/>
              <a:buChar char="-"/>
            </a:pPr>
            <a:r>
              <a:rPr lang="en-US" sz="2800" dirty="0" smtClean="0">
                <a:latin typeface="Garamond" pitchFamily="18" charset="0"/>
              </a:rPr>
              <a:t>Conclusions </a:t>
            </a:r>
          </a:p>
          <a:p>
            <a:pPr>
              <a:buFont typeface="Verdana" pitchFamily="34" charset="0"/>
              <a:buChar char="-"/>
            </a:pPr>
            <a:endParaRPr lang="en-US" sz="2800" dirty="0" smtClean="0">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746125" y="1982788"/>
            <a:ext cx="7642225" cy="3995737"/>
          </a:xfrm>
        </p:spPr>
        <p:txBody>
          <a:bodyPr/>
          <a:lstStyle/>
          <a:p>
            <a:pPr algn="ctr">
              <a:lnSpc>
                <a:spcPct val="80000"/>
              </a:lnSpc>
              <a:buFont typeface="Wingdings" pitchFamily="2" charset="2"/>
              <a:buNone/>
            </a:pPr>
            <a:endParaRPr lang="en-US" sz="4400" dirty="0" smtClean="0">
              <a:latin typeface="Garamond" pitchFamily="18" charset="0"/>
            </a:endParaRPr>
          </a:p>
          <a:p>
            <a:pPr algn="ctr">
              <a:lnSpc>
                <a:spcPct val="80000"/>
              </a:lnSpc>
              <a:buFont typeface="Wingdings" pitchFamily="2" charset="2"/>
              <a:buNone/>
            </a:pPr>
            <a:endParaRPr lang="en-US" sz="4400" dirty="0" smtClean="0">
              <a:latin typeface="Garamond" pitchFamily="18" charset="0"/>
            </a:endParaRPr>
          </a:p>
          <a:p>
            <a:pPr algn="ctr">
              <a:lnSpc>
                <a:spcPct val="80000"/>
              </a:lnSpc>
              <a:buFont typeface="Wingdings" pitchFamily="2" charset="2"/>
              <a:buNone/>
            </a:pPr>
            <a:r>
              <a:rPr lang="en-US" sz="4400" i="1" dirty="0" smtClean="0">
                <a:latin typeface="Garamond" pitchFamily="18" charset="0"/>
              </a:rPr>
              <a:t>THANK YOU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11560" y="980728"/>
            <a:ext cx="6593358" cy="500062"/>
          </a:xfrm>
        </p:spPr>
        <p:txBody>
          <a:bodyPr anchor="ctr"/>
          <a:lstStyle/>
          <a:p>
            <a:r>
              <a:rPr lang="en-US" sz="3600" b="1" dirty="0" smtClean="0">
                <a:latin typeface="Garamond" pitchFamily="18" charset="0"/>
              </a:rPr>
              <a:t>The Budget Classifications</a:t>
            </a:r>
          </a:p>
        </p:txBody>
      </p:sp>
      <p:sp>
        <p:nvSpPr>
          <p:cNvPr id="14338" name="Rectangle 3"/>
          <p:cNvSpPr>
            <a:spLocks noGrp="1" noChangeArrowheads="1"/>
          </p:cNvSpPr>
          <p:nvPr>
            <p:ph type="body" idx="4294967295"/>
          </p:nvPr>
        </p:nvSpPr>
        <p:spPr>
          <a:xfrm>
            <a:off x="611560" y="1772816"/>
            <a:ext cx="7991475" cy="4464496"/>
          </a:xfrm>
        </p:spPr>
        <p:txBody>
          <a:bodyPr/>
          <a:lstStyle/>
          <a:p>
            <a:pPr algn="ctr">
              <a:buNone/>
            </a:pPr>
            <a:r>
              <a:rPr lang="en-US" sz="1600" i="1" dirty="0" smtClean="0">
                <a:latin typeface="Garamond" pitchFamily="18" charset="0"/>
              </a:rPr>
              <a:t>Classify: arrange a group in classes or categories according to shared qualities or characteristics</a:t>
            </a:r>
          </a:p>
          <a:p>
            <a:pPr>
              <a:buNone/>
            </a:pPr>
            <a:r>
              <a:rPr lang="en-US" sz="2600" b="1" dirty="0" smtClean="0">
                <a:latin typeface="Garamond" pitchFamily="18" charset="0"/>
              </a:rPr>
              <a:t>Budget classification is the grouping of revenues and expenditure according to specific characteristics</a:t>
            </a:r>
          </a:p>
          <a:p>
            <a:pPr>
              <a:buNone/>
            </a:pPr>
            <a:endParaRPr lang="en-US" sz="1000" dirty="0" smtClean="0">
              <a:latin typeface="Garamond" pitchFamily="18" charset="0"/>
            </a:endParaRPr>
          </a:p>
          <a:p>
            <a:pPr>
              <a:buNone/>
            </a:pPr>
            <a:r>
              <a:rPr lang="en-US" sz="2800" dirty="0" smtClean="0">
                <a:latin typeface="Garamond" pitchFamily="18" charset="0"/>
              </a:rPr>
              <a:t>Two different perspectives: </a:t>
            </a:r>
          </a:p>
          <a:p>
            <a:pPr>
              <a:buFont typeface="Verdana" pitchFamily="34" charset="0"/>
              <a:buChar char="-"/>
            </a:pPr>
            <a:r>
              <a:rPr lang="en-US" sz="2800" dirty="0" smtClean="0">
                <a:latin typeface="Garamond" pitchFamily="18" charset="0"/>
              </a:rPr>
              <a:t>Represents the dimension of budget authorization/ appropriation (</a:t>
            </a:r>
            <a:r>
              <a:rPr lang="en-US" sz="2800" i="1" dirty="0" smtClean="0">
                <a:latin typeface="Garamond" pitchFamily="18" charset="0"/>
              </a:rPr>
              <a:t>unique</a:t>
            </a:r>
            <a:r>
              <a:rPr lang="en-US" sz="2800" dirty="0" smtClean="0">
                <a:latin typeface="Garamond" pitchFamily="18" charset="0"/>
              </a:rPr>
              <a:t>); </a:t>
            </a:r>
          </a:p>
          <a:p>
            <a:pPr lvl="1">
              <a:buFont typeface="Verdana" pitchFamily="34" charset="0"/>
              <a:buChar char="-"/>
            </a:pPr>
            <a:r>
              <a:rPr lang="en-US" sz="2400" dirty="0" smtClean="0">
                <a:latin typeface="Garamond" pitchFamily="18" charset="0"/>
              </a:rPr>
              <a:t>defined in budget laws;</a:t>
            </a:r>
          </a:p>
          <a:p>
            <a:pPr lvl="1">
              <a:buFont typeface="Verdana" pitchFamily="34" charset="0"/>
              <a:buChar char="-"/>
            </a:pPr>
            <a:r>
              <a:rPr lang="en-US" sz="2400" dirty="0" smtClean="0">
                <a:latin typeface="Garamond" pitchFamily="18" charset="0"/>
              </a:rPr>
              <a:t>Relevant mainly on the expenditure side;  </a:t>
            </a:r>
          </a:p>
          <a:p>
            <a:pPr>
              <a:buFont typeface="Verdana" pitchFamily="34" charset="0"/>
              <a:buChar char="-"/>
            </a:pPr>
            <a:r>
              <a:rPr lang="en-US" sz="2800" dirty="0" smtClean="0">
                <a:latin typeface="Garamond" pitchFamily="18" charset="0"/>
              </a:rPr>
              <a:t>Analytical purposes (</a:t>
            </a:r>
            <a:r>
              <a:rPr lang="en-US" sz="2800" i="1" dirty="0" smtClean="0">
                <a:latin typeface="Garamond" pitchFamily="18" charset="0"/>
              </a:rPr>
              <a:t>the more, the most useful</a:t>
            </a:r>
            <a:r>
              <a:rPr lang="en-US" sz="2800" dirty="0" smtClean="0">
                <a:latin typeface="Garamond" pitchFamily="18" charset="0"/>
              </a:rPr>
              <a:t>)</a:t>
            </a:r>
            <a:endParaRPr lang="en-US" sz="2400" dirty="0" smtClean="0">
              <a:latin typeface="Garamond" pitchFamily="18" charset="0"/>
            </a:endParaRPr>
          </a:p>
          <a:p>
            <a:pPr>
              <a:buNone/>
            </a:pPr>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924944"/>
            <a:ext cx="8280920" cy="1323439"/>
          </a:xfrm>
          <a:prstGeom prst="rect">
            <a:avLst/>
          </a:prstGeom>
        </p:spPr>
        <p:txBody>
          <a:bodyPr wrap="square">
            <a:spAutoFit/>
          </a:bodyPr>
          <a:lstStyle/>
          <a:p>
            <a:pPr algn="ctr"/>
            <a:r>
              <a:rPr lang="en-US" sz="4000" dirty="0" smtClean="0"/>
              <a:t>THE CLASSIFICATIONS</a:t>
            </a:r>
          </a:p>
          <a:p>
            <a:pPr algn="ctr"/>
            <a:r>
              <a:rPr lang="en-US" sz="4000" dirty="0" smtClean="0"/>
              <a:t>FOR BUDGETING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42938" y="764704"/>
            <a:ext cx="6521350" cy="720080"/>
          </a:xfrm>
        </p:spPr>
        <p:txBody>
          <a:bodyPr anchor="ctr"/>
          <a:lstStyle/>
          <a:p>
            <a:r>
              <a:rPr lang="en-US" sz="3600" b="1" dirty="0" smtClean="0">
                <a:latin typeface="Garamond" pitchFamily="18" charset="0"/>
              </a:rPr>
              <a:t>Classifications for budgeting</a:t>
            </a:r>
          </a:p>
        </p:txBody>
      </p:sp>
      <p:sp>
        <p:nvSpPr>
          <p:cNvPr id="14338" name="Rectangle 3"/>
          <p:cNvSpPr>
            <a:spLocks noGrp="1" noChangeArrowheads="1"/>
          </p:cNvSpPr>
          <p:nvPr>
            <p:ph type="body" idx="4294967295"/>
          </p:nvPr>
        </p:nvSpPr>
        <p:spPr>
          <a:xfrm>
            <a:off x="611560" y="1772816"/>
            <a:ext cx="7991475" cy="4320480"/>
          </a:xfrm>
        </p:spPr>
        <p:txBody>
          <a:bodyPr/>
          <a:lstStyle/>
          <a:p>
            <a:pPr>
              <a:buNone/>
            </a:pPr>
            <a:r>
              <a:rPr lang="en-US" sz="2800" dirty="0" smtClean="0">
                <a:latin typeface="Garamond" pitchFamily="18" charset="0"/>
              </a:rPr>
              <a:t>Budget classification is an indicator of the relationship : </a:t>
            </a:r>
          </a:p>
          <a:p>
            <a:pPr>
              <a:buFont typeface="Verdana" pitchFamily="34" charset="0"/>
              <a:buChar char="-"/>
            </a:pPr>
            <a:r>
              <a:rPr lang="en-US" sz="2800" dirty="0" smtClean="0">
                <a:latin typeface="Garamond" pitchFamily="18" charset="0"/>
              </a:rPr>
              <a:t>between parliament and executive</a:t>
            </a:r>
          </a:p>
          <a:p>
            <a:pPr lvl="1">
              <a:buFont typeface="Verdana" pitchFamily="34" charset="0"/>
              <a:buChar char="-"/>
            </a:pPr>
            <a:r>
              <a:rPr lang="en-US" sz="2400" dirty="0" smtClean="0">
                <a:latin typeface="Garamond" pitchFamily="18" charset="0"/>
              </a:rPr>
              <a:t>allocation of resources and accountability to citizens</a:t>
            </a:r>
          </a:p>
          <a:p>
            <a:pPr>
              <a:buFont typeface="Verdana" pitchFamily="34" charset="0"/>
              <a:buChar char="-"/>
            </a:pPr>
            <a:r>
              <a:rPr lang="en-US" sz="2800" dirty="0" smtClean="0">
                <a:latin typeface="Garamond" pitchFamily="18" charset="0"/>
              </a:rPr>
              <a:t>Managers’ accountability</a:t>
            </a:r>
          </a:p>
          <a:p>
            <a:pPr lvl="1">
              <a:buFont typeface="Verdana" pitchFamily="34" charset="0"/>
              <a:buChar char="-"/>
            </a:pPr>
            <a:r>
              <a:rPr lang="en-US" sz="2400" dirty="0" smtClean="0">
                <a:latin typeface="Garamond" pitchFamily="18" charset="0"/>
              </a:rPr>
              <a:t>administrative efficiency</a:t>
            </a:r>
          </a:p>
          <a:p>
            <a:pPr marL="469900" lvl="1" indent="-469900">
              <a:buNone/>
            </a:pPr>
            <a:endParaRPr lang="en-US" sz="2400" dirty="0" smtClean="0">
              <a:latin typeface="Garamond" pitchFamily="18" charset="0"/>
            </a:endParaRPr>
          </a:p>
          <a:p>
            <a:pPr marL="469900" lvl="1" indent="-469900" algn="ctr">
              <a:buNone/>
            </a:pPr>
            <a:r>
              <a:rPr lang="en-US" sz="2400" dirty="0" smtClean="0">
                <a:latin typeface="Garamond" pitchFamily="18" charset="0"/>
              </a:rPr>
              <a:t>Provides a normative framework for both decision-making and accountability </a:t>
            </a:r>
          </a:p>
          <a:p>
            <a:pPr algn="ctr">
              <a:buNone/>
            </a:pPr>
            <a:r>
              <a:rPr lang="en-US" sz="2800" dirty="0" smtClean="0">
                <a:latin typeface="Garamond" pitchFamily="18" charset="0"/>
              </a:rPr>
              <a:t>One of the tools to pursue quality of spending</a:t>
            </a:r>
          </a:p>
          <a:p>
            <a:pPr lvl="1">
              <a:buFont typeface="Verdana" pitchFamily="34" charset="0"/>
              <a:buChar char="-"/>
            </a:pPr>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42938" y="836712"/>
            <a:ext cx="652135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Garamond" pitchFamily="18" charset="0"/>
                <a:ea typeface="+mj-ea"/>
                <a:cs typeface="+mj-cs"/>
              </a:rPr>
              <a:t>Legislature-executive</a:t>
            </a:r>
          </a:p>
        </p:txBody>
      </p:sp>
      <p:sp>
        <p:nvSpPr>
          <p:cNvPr id="3" name="Rectangle 3"/>
          <p:cNvSpPr txBox="1">
            <a:spLocks noChangeArrowheads="1"/>
          </p:cNvSpPr>
          <p:nvPr/>
        </p:nvSpPr>
        <p:spPr bwMode="auto">
          <a:xfrm>
            <a:off x="611560" y="1628800"/>
            <a:ext cx="7991475"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
                <a:schemeClr val="accent2"/>
              </a:buClr>
              <a:buSzTx/>
              <a:tabLst/>
              <a:defRPr/>
            </a:pPr>
            <a:r>
              <a:rPr kumimoji="0" lang="en-US" sz="2400" b="0" i="0" u="none" strike="noStrike" kern="0" cap="none" spc="0" normalizeH="0" baseline="0" noProof="0" dirty="0" smtClean="0">
                <a:ln>
                  <a:noFill/>
                </a:ln>
                <a:solidFill>
                  <a:schemeClr val="tx1"/>
                </a:solidFill>
                <a:effectLst/>
                <a:uLnTx/>
                <a:uFillTx/>
                <a:latin typeface="Garamond" pitchFamily="18" charset="0"/>
                <a:ea typeface="+mn-ea"/>
                <a:cs typeface="+mn-cs"/>
              </a:rPr>
              <a:t>Budgetary</a:t>
            </a:r>
            <a:r>
              <a:rPr kumimoji="0" lang="en-US" sz="2400" b="0" i="0" u="none" strike="noStrike" kern="0" cap="none" spc="0" normalizeH="0" noProof="0" dirty="0" smtClean="0">
                <a:ln>
                  <a:noFill/>
                </a:ln>
                <a:solidFill>
                  <a:schemeClr val="tx1"/>
                </a:solidFill>
                <a:effectLst/>
                <a:uLnTx/>
                <a:uFillTx/>
                <a:latin typeface="Garamond" pitchFamily="18" charset="0"/>
                <a:ea typeface="+mn-ea"/>
                <a:cs typeface="+mn-cs"/>
              </a:rPr>
              <a:t> </a:t>
            </a:r>
            <a:r>
              <a:rPr kumimoji="0" lang="en-US" sz="2400" b="0" i="0" u="none" strike="noStrike" kern="0" cap="none" spc="0" normalizeH="0" baseline="0" noProof="0" dirty="0" smtClean="0">
                <a:ln>
                  <a:noFill/>
                </a:ln>
                <a:solidFill>
                  <a:schemeClr val="tx1"/>
                </a:solidFill>
                <a:effectLst/>
                <a:uLnTx/>
                <a:uFillTx/>
                <a:latin typeface="Garamond" pitchFamily="18" charset="0"/>
                <a:ea typeface="+mn-ea"/>
                <a:cs typeface="+mn-cs"/>
              </a:rPr>
              <a:t>specification: principle under which appropriations must be use for the specific purpose laid down in the budget</a:t>
            </a:r>
          </a:p>
          <a:p>
            <a:pPr marL="469900" lvl="0" indent="-469900">
              <a:spcBef>
                <a:spcPct val="20000"/>
              </a:spcBef>
              <a:buClr>
                <a:schemeClr val="accent2"/>
              </a:buClr>
            </a:pPr>
            <a:endParaRPr lang="en-US" sz="1100" kern="0" dirty="0" smtClean="0">
              <a:cs typeface="+mn-cs"/>
            </a:endParaRPr>
          </a:p>
          <a:p>
            <a:pPr marL="469900" lvl="0" indent="-469900">
              <a:spcBef>
                <a:spcPct val="20000"/>
              </a:spcBef>
              <a:buClr>
                <a:schemeClr val="accent2"/>
              </a:buClr>
            </a:pPr>
            <a:r>
              <a:rPr lang="en-US" sz="2800" kern="0" dirty="0" smtClean="0">
                <a:cs typeface="+mn-cs"/>
              </a:rPr>
              <a:t>Historical role of parliaments in controlling budgets</a:t>
            </a:r>
          </a:p>
          <a:p>
            <a:pPr marL="469900" lvl="0" indent="-469900">
              <a:spcBef>
                <a:spcPct val="20000"/>
              </a:spcBef>
              <a:buClr>
                <a:schemeClr val="accent2"/>
              </a:buClr>
            </a:pPr>
            <a:r>
              <a:rPr lang="en-US" sz="1600" dirty="0" smtClean="0"/>
              <a:t>“…limitations gradually draw closer, and the legislature ties the hands of the executive more and more. These are precisely the steps by which financial history, from the beginning of the century, has gradually developed.</a:t>
            </a:r>
          </a:p>
          <a:p>
            <a:pPr marL="469900" lvl="0" indent="-469900">
              <a:spcBef>
                <a:spcPct val="20000"/>
              </a:spcBef>
              <a:buClr>
                <a:schemeClr val="accent2"/>
              </a:buClr>
            </a:pPr>
            <a:r>
              <a:rPr lang="en-US" sz="1600" dirty="0" smtClean="0"/>
              <a:t> Budgetary specification has developed from a vote en bloc by ministry to a vote by section of a ministry; finally, it has come to a vote by chapter, where it now stands, showing the tendency to descend as far down as to the vote by paragraph and by article in accordance with [legislative] suggestion”. (</a:t>
            </a:r>
            <a:r>
              <a:rPr lang="en-US" sz="1600" i="1" dirty="0" smtClean="0"/>
              <a:t>The Budget, </a:t>
            </a:r>
            <a:r>
              <a:rPr lang="en-US" sz="1600" i="1" dirty="0" err="1" smtClean="0"/>
              <a:t>Renè</a:t>
            </a:r>
            <a:r>
              <a:rPr lang="en-US" sz="1600" i="1" dirty="0" smtClean="0"/>
              <a:t> </a:t>
            </a:r>
            <a:r>
              <a:rPr lang="en-US" sz="1600" i="1" dirty="0" err="1" smtClean="0"/>
              <a:t>Stourm</a:t>
            </a:r>
            <a:r>
              <a:rPr lang="en-US" sz="1600" dirty="0" smtClean="0"/>
              <a:t>) </a:t>
            </a:r>
          </a:p>
          <a:p>
            <a:pPr marL="469900" indent="-469900" algn="ctr">
              <a:spcBef>
                <a:spcPct val="20000"/>
              </a:spcBef>
              <a:buClr>
                <a:schemeClr val="accent2"/>
              </a:buClr>
            </a:pPr>
            <a:endParaRPr lang="en-US" i="1" dirty="0" smtClean="0"/>
          </a:p>
          <a:p>
            <a:pPr marL="469900" indent="-469900" algn="ctr">
              <a:spcBef>
                <a:spcPct val="20000"/>
              </a:spcBef>
              <a:buClr>
                <a:schemeClr val="accent2"/>
              </a:buClr>
            </a:pPr>
            <a:r>
              <a:rPr lang="en-US" i="1" dirty="0" smtClean="0"/>
              <a:t>Classifying expenditures correctly is important for policy formulation and resources allocation</a:t>
            </a:r>
          </a:p>
          <a:p>
            <a:pPr marL="469900" lvl="0" indent="-469900" algn="ctr">
              <a:spcBef>
                <a:spcPct val="20000"/>
              </a:spcBef>
              <a:buClr>
                <a:schemeClr val="accent2"/>
              </a:buClr>
            </a:pPr>
            <a:r>
              <a:rPr lang="en-US" i="1" dirty="0" smtClean="0"/>
              <a:t>Helps the proper allocation of scarce resources supported by the clear definition of spending priorities </a:t>
            </a:r>
            <a:r>
              <a:rPr lang="en-US" sz="1400" dirty="0" smtClean="0"/>
              <a:t/>
            </a:r>
            <a:br>
              <a:rPr lang="en-US" sz="1400" dirty="0" smtClean="0"/>
            </a:br>
            <a:r>
              <a:rPr lang="en-US" sz="1400" dirty="0" smtClean="0"/>
              <a:t/>
            </a:r>
            <a:br>
              <a:rPr lang="en-US" sz="1400" dirty="0" smtClean="0"/>
            </a:br>
            <a:endParaRPr kumimoji="0" lang="en-US" sz="1400" b="0" i="0" u="none" strike="noStrike" kern="0" cap="none" spc="0" normalizeH="0" baseline="0" noProof="0" dirty="0" smtClean="0">
              <a:ln>
                <a:noFill/>
              </a:ln>
              <a:solidFill>
                <a:schemeClr val="tx1"/>
              </a:solidFill>
              <a:effectLst/>
              <a:uLnTx/>
              <a:uFillTx/>
              <a:latin typeface="Garamond"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582341"/>
            <a:ext cx="8280920" cy="4524315"/>
          </a:xfrm>
          <a:prstGeom prst="rect">
            <a:avLst/>
          </a:prstGeom>
        </p:spPr>
        <p:txBody>
          <a:bodyPr wrap="square">
            <a:spAutoFit/>
          </a:bodyPr>
          <a:lstStyle/>
          <a:p>
            <a:pPr marL="0" lvl="1"/>
            <a:endParaRPr lang="en-US" sz="2400" dirty="0" smtClean="0"/>
          </a:p>
          <a:p>
            <a:pPr marL="0" lvl="1"/>
            <a:r>
              <a:rPr lang="en-US" sz="2400" dirty="0" smtClean="0"/>
              <a:t>Budget appropriation could be based on: </a:t>
            </a:r>
          </a:p>
          <a:p>
            <a:pPr marL="0" lvl="1"/>
            <a:endParaRPr lang="en-US" sz="2400" dirty="0" smtClean="0"/>
          </a:p>
          <a:p>
            <a:pPr marL="357188" lvl="1" indent="-357188">
              <a:buFont typeface="Arial" pitchFamily="34" charset="0"/>
              <a:buChar char="•"/>
            </a:pPr>
            <a:r>
              <a:rPr lang="en-US" sz="2400" dirty="0" smtClean="0"/>
              <a:t>organization - agencies </a:t>
            </a:r>
          </a:p>
          <a:p>
            <a:pPr marL="357188" lvl="1" indent="-357188">
              <a:buFont typeface="Arial" pitchFamily="34" charset="0"/>
              <a:buChar char="•"/>
            </a:pPr>
            <a:r>
              <a:rPr lang="en-US" sz="2400" dirty="0" smtClean="0"/>
              <a:t>inputs</a:t>
            </a:r>
          </a:p>
          <a:p>
            <a:pPr marL="357188" lvl="1" indent="-357188">
              <a:buFont typeface="Arial" pitchFamily="34" charset="0"/>
              <a:buChar char="•"/>
            </a:pPr>
            <a:r>
              <a:rPr lang="en-US" sz="2400" dirty="0" smtClean="0"/>
              <a:t>programs</a:t>
            </a:r>
          </a:p>
          <a:p>
            <a:endParaRPr lang="en-US" sz="2400" dirty="0" smtClean="0"/>
          </a:p>
          <a:p>
            <a:pPr algn="ctr"/>
            <a:r>
              <a:rPr lang="en-US" sz="2400" dirty="0" smtClean="0"/>
              <a:t>However, increasingly focus is on classification system capable of linking funding to results rather than inputs. </a:t>
            </a:r>
          </a:p>
          <a:p>
            <a:pPr algn="ctr"/>
            <a:endParaRPr lang="en-US" sz="2400" dirty="0" smtClean="0"/>
          </a:p>
          <a:p>
            <a:pPr algn="ctr"/>
            <a:r>
              <a:rPr lang="en-US" sz="2400" i="1" dirty="0" smtClean="0"/>
              <a:t>Budget classification is today one of the fundamental building blocks of a sound management system</a:t>
            </a:r>
            <a:endParaRPr lang="en-US" sz="2400" dirty="0" smtClean="0"/>
          </a:p>
        </p:txBody>
      </p:sp>
      <p:sp>
        <p:nvSpPr>
          <p:cNvPr id="3" name="Rettangolo 2"/>
          <p:cNvSpPr/>
          <p:nvPr/>
        </p:nvSpPr>
        <p:spPr>
          <a:xfrm>
            <a:off x="611560" y="908720"/>
            <a:ext cx="7200800" cy="584775"/>
          </a:xfrm>
          <a:prstGeom prst="rect">
            <a:avLst/>
          </a:prstGeom>
        </p:spPr>
        <p:txBody>
          <a:bodyPr wrap="square">
            <a:spAutoFit/>
          </a:bodyPr>
          <a:lstStyle/>
          <a:p>
            <a:r>
              <a:rPr lang="en-US" sz="3200" b="1" dirty="0" smtClean="0"/>
              <a:t>Efficiency and managerial responsibility</a:t>
            </a:r>
            <a:r>
              <a:rPr lang="en-US" b="1"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772816"/>
            <a:ext cx="8280920" cy="4382738"/>
          </a:xfrm>
          <a:prstGeom prst="rect">
            <a:avLst/>
          </a:prstGeom>
        </p:spPr>
        <p:txBody>
          <a:bodyPr wrap="square">
            <a:spAutoFit/>
          </a:bodyPr>
          <a:lstStyle/>
          <a:p>
            <a:pPr algn="ctr">
              <a:spcBef>
                <a:spcPct val="20000"/>
              </a:spcBef>
              <a:buClr>
                <a:schemeClr val="accent2"/>
              </a:buClr>
            </a:pPr>
            <a:r>
              <a:rPr lang="en-US" sz="2400" dirty="0" smtClean="0"/>
              <a:t>Classification by programs is a basic information tool used by most contemporary performance budgeting systems</a:t>
            </a:r>
          </a:p>
          <a:p>
            <a:pPr algn="ctr">
              <a:spcBef>
                <a:spcPct val="20000"/>
              </a:spcBef>
              <a:buClr>
                <a:schemeClr val="accent2"/>
              </a:buClr>
            </a:pPr>
            <a:r>
              <a:rPr lang="en-US" sz="2400" dirty="0" smtClean="0"/>
              <a:t>intended to introduce clarity about the objectives being pursued through public expenditure</a:t>
            </a:r>
          </a:p>
          <a:p>
            <a:pPr>
              <a:spcBef>
                <a:spcPct val="20000"/>
              </a:spcBef>
              <a:buClr>
                <a:schemeClr val="accent2"/>
              </a:buClr>
            </a:pPr>
            <a:endParaRPr lang="en-US" sz="1100" dirty="0" smtClean="0"/>
          </a:p>
          <a:p>
            <a:pPr>
              <a:spcBef>
                <a:spcPct val="20000"/>
              </a:spcBef>
              <a:buClr>
                <a:schemeClr val="accent2"/>
              </a:buClr>
            </a:pPr>
            <a:r>
              <a:rPr lang="en-US" sz="2400" dirty="0" smtClean="0"/>
              <a:t>New wave focusing on the need to improve the effectiveness and cost efficiency of public spending </a:t>
            </a:r>
          </a:p>
          <a:p>
            <a:pPr marL="1731963" lvl="3" indent="-360363">
              <a:spcBef>
                <a:spcPct val="20000"/>
              </a:spcBef>
              <a:buClr>
                <a:schemeClr val="accent2"/>
              </a:buClr>
              <a:buFont typeface="Arial" pitchFamily="34" charset="0"/>
              <a:buChar char="•"/>
            </a:pPr>
            <a:r>
              <a:rPr lang="en-US" sz="2000" i="1" dirty="0" smtClean="0"/>
              <a:t>relaxation of inputs		</a:t>
            </a:r>
          </a:p>
          <a:p>
            <a:pPr marL="1731963" lvl="3" indent="-360363">
              <a:spcBef>
                <a:spcPct val="20000"/>
              </a:spcBef>
              <a:buClr>
                <a:schemeClr val="accent2"/>
              </a:buClr>
              <a:buFont typeface="Arial" pitchFamily="34" charset="0"/>
              <a:buChar char="•"/>
            </a:pPr>
            <a:r>
              <a:rPr lang="en-US" sz="2000" i="1" dirty="0" smtClean="0"/>
              <a:t>program budgeting</a:t>
            </a:r>
          </a:p>
          <a:p>
            <a:pPr marL="1731963" lvl="3" indent="-360363">
              <a:spcBef>
                <a:spcPct val="20000"/>
              </a:spcBef>
              <a:buClr>
                <a:schemeClr val="accent2"/>
              </a:buClr>
              <a:buFont typeface="Arial" pitchFamily="34" charset="0"/>
              <a:buChar char="•"/>
            </a:pPr>
            <a:r>
              <a:rPr lang="en-US" sz="2000" i="1" dirty="0" smtClean="0"/>
              <a:t>managerial accountability</a:t>
            </a:r>
          </a:p>
          <a:p>
            <a:pPr marL="1731963" lvl="3" indent="-360363">
              <a:buFont typeface="Arial" pitchFamily="34" charset="0"/>
              <a:buChar char="•"/>
            </a:pPr>
            <a:r>
              <a:rPr lang="en-US" sz="2000" i="1" dirty="0" smtClean="0"/>
              <a:t>accrual accounting</a:t>
            </a:r>
          </a:p>
          <a:p>
            <a:pPr marL="1731963" lvl="3" indent="-360363">
              <a:buFont typeface="Arial" pitchFamily="34" charset="0"/>
              <a:buChar char="•"/>
            </a:pPr>
            <a:r>
              <a:rPr lang="en-US" sz="2000" i="1" dirty="0" smtClean="0"/>
              <a:t>performance indicators and information on results</a:t>
            </a:r>
          </a:p>
        </p:txBody>
      </p:sp>
      <p:sp>
        <p:nvSpPr>
          <p:cNvPr id="3" name="Rettangolo 2"/>
          <p:cNvSpPr/>
          <p:nvPr/>
        </p:nvSpPr>
        <p:spPr>
          <a:xfrm>
            <a:off x="395536" y="908720"/>
            <a:ext cx="7704856" cy="584775"/>
          </a:xfrm>
          <a:prstGeom prst="rect">
            <a:avLst/>
          </a:prstGeom>
        </p:spPr>
        <p:txBody>
          <a:bodyPr wrap="square">
            <a:spAutoFit/>
          </a:bodyPr>
          <a:lstStyle/>
          <a:p>
            <a:r>
              <a:rPr lang="en-US" sz="3200" b="1" dirty="0" smtClean="0"/>
              <a:t>Program budgeting and performance focus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924944"/>
            <a:ext cx="8280920" cy="1323439"/>
          </a:xfrm>
          <a:prstGeom prst="rect">
            <a:avLst/>
          </a:prstGeom>
        </p:spPr>
        <p:txBody>
          <a:bodyPr wrap="square">
            <a:spAutoFit/>
          </a:bodyPr>
          <a:lstStyle/>
          <a:p>
            <a:pPr algn="ctr"/>
            <a:r>
              <a:rPr lang="en-US" sz="4000" dirty="0" smtClean="0"/>
              <a:t>THE CLASSIFICATIONS</a:t>
            </a:r>
          </a:p>
          <a:p>
            <a:pPr algn="ctr"/>
            <a:r>
              <a:rPr lang="en-US" sz="4000" dirty="0" smtClean="0"/>
              <a:t>FOR ANALYTICAL PURPOSES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Personalizzato 1">
      <a:dk1>
        <a:srgbClr val="7F7F7F"/>
      </a:dk1>
      <a:lt1>
        <a:srgbClr val="F2F2F2"/>
      </a:lt1>
      <a:dk2>
        <a:srgbClr val="7F7F7F"/>
      </a:dk2>
      <a:lt2>
        <a:srgbClr val="F2F2F2"/>
      </a:lt2>
      <a:accent1>
        <a:srgbClr val="0C0C0C"/>
      </a:accent1>
      <a:accent2>
        <a:srgbClr val="950026"/>
      </a:accent2>
      <a:accent3>
        <a:srgbClr val="1B587C"/>
      </a:accent3>
      <a:accent4>
        <a:srgbClr val="4E8542"/>
      </a:accent4>
      <a:accent5>
        <a:srgbClr val="604878"/>
      </a:accent5>
      <a:accent6>
        <a:srgbClr val="C19859"/>
      </a:accent6>
      <a:hlink>
        <a:srgbClr val="6B9F25"/>
      </a:hlink>
      <a:folHlink>
        <a:srgbClr val="B26B02"/>
      </a:folHlink>
    </a:clrScheme>
    <a:fontScheme name="Profil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Profilo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o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o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o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o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o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o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o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245</TotalTime>
  <Words>771</Words>
  <Application>Microsoft Office PowerPoint</Application>
  <PresentationFormat>On-screen Show (4:3)</PresentationFormat>
  <Paragraphs>140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Tema1</vt:lpstr>
      <vt:lpstr>Foglio di lavoro</vt:lpstr>
      <vt:lpstr>What is a transparent, comprehensive and effective budget classification from the perspective of the Government and of the Parliament? </vt:lpstr>
      <vt:lpstr>Outline</vt:lpstr>
      <vt:lpstr>The Budget Classifications</vt:lpstr>
      <vt:lpstr>Slide 4</vt:lpstr>
      <vt:lpstr>Classifications for budgeting</vt:lpstr>
      <vt:lpstr>Slide 6</vt:lpstr>
      <vt:lpstr>Slide 7</vt:lpstr>
      <vt:lpstr>Slide 8</vt:lpstr>
      <vt:lpstr>Slide 9</vt:lpstr>
      <vt:lpstr>Slide 10</vt:lpstr>
      <vt:lpstr>Slide 11</vt:lpstr>
      <vt:lpstr>Slide 12</vt:lpstr>
      <vt:lpstr>Slide 13</vt:lpstr>
      <vt:lpstr>Slide 14</vt:lpstr>
      <vt:lpstr>Slide 15</vt:lpstr>
      <vt:lpstr>State budget missions</vt:lpstr>
      <vt:lpstr>Slide 17</vt:lpstr>
      <vt:lpstr>Slide 18</vt:lpstr>
      <vt:lpstr>Conclusions</vt:lpstr>
      <vt:lpstr>Slide 20</vt:lpstr>
    </vt:vector>
  </TitlesOfParts>
  <Company>Senato della Repubblica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ruolo del Parlamento italiano nella decisione di bilancio  Evoluzione recente e confronto con gli altri paesi</dc:title>
  <dc:creator>Bevilacqua Valeria</dc:creator>
  <cp:lastModifiedBy>hl</cp:lastModifiedBy>
  <cp:revision>193</cp:revision>
  <dcterms:created xsi:type="dcterms:W3CDTF">2010-02-25T15:22:52Z</dcterms:created>
  <dcterms:modified xsi:type="dcterms:W3CDTF">2011-06-27T12:32:11Z</dcterms:modified>
</cp:coreProperties>
</file>